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66" r:id="rId2"/>
    <p:sldId id="269" r:id="rId3"/>
    <p:sldId id="278" r:id="rId4"/>
    <p:sldId id="273" r:id="rId5"/>
    <p:sldId id="274" r:id="rId6"/>
  </p:sldIdLst>
  <p:sldSz cx="6858000" cy="9906000" type="A4"/>
  <p:notesSz cx="6735763" cy="9866313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0000FF"/>
    <a:srgbClr val="FFFFCC"/>
    <a:srgbClr val="CCFFFF"/>
    <a:srgbClr val="B2B2B2"/>
    <a:srgbClr val="CCFF66"/>
    <a:srgbClr val="CCFF99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3782" autoAdjust="0"/>
    <p:restoredTop sz="93901" autoAdjust="0"/>
  </p:normalViewPr>
  <p:slideViewPr>
    <p:cSldViewPr>
      <p:cViewPr>
        <p:scale>
          <a:sx n="100" d="100"/>
          <a:sy n="100" d="100"/>
        </p:scale>
        <p:origin x="1349" y="58"/>
      </p:cViewPr>
      <p:guideLst>
        <p:guide orient="horz" pos="312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19031" cy="494311"/>
          </a:xfrm>
          <a:prstGeom prst="rect">
            <a:avLst/>
          </a:prstGeom>
        </p:spPr>
        <p:txBody>
          <a:bodyPr vert="horz" lIns="87572" tIns="43786" rIns="87572" bIns="43786" rtlCol="0"/>
          <a:lstStyle>
            <a:lvl1pPr algn="l" eaLnBrk="1" hangingPunct="1">
              <a:defRPr sz="11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227" y="0"/>
            <a:ext cx="2919031" cy="494311"/>
          </a:xfrm>
          <a:prstGeom prst="rect">
            <a:avLst/>
          </a:prstGeom>
        </p:spPr>
        <p:txBody>
          <a:bodyPr vert="horz" lIns="87572" tIns="43786" rIns="87572" bIns="43786" rtlCol="0"/>
          <a:lstStyle>
            <a:lvl1pPr algn="r" eaLnBrk="1" hangingPunct="1">
              <a:defRPr sz="11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A5DB5C41-15CB-444B-8147-C928AB1D7A18}" type="datetimeFigureOut">
              <a:rPr lang="ja-JP" altLang="en-US"/>
              <a:pPr>
                <a:defRPr/>
              </a:pPr>
              <a:t>2019/9/19</a:t>
            </a:fld>
            <a:endParaRPr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16150" y="1233488"/>
            <a:ext cx="2303463" cy="3330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7572" tIns="43786" rIns="87572" bIns="43786" rtlCol="0" anchor="ctr"/>
          <a:lstStyle/>
          <a:p>
            <a:pPr lvl="0"/>
            <a:endParaRPr lang="ja-JP" altLang="en-US" noProof="0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276" y="4748747"/>
            <a:ext cx="5389213" cy="3884086"/>
          </a:xfrm>
          <a:prstGeom prst="rect">
            <a:avLst/>
          </a:prstGeom>
        </p:spPr>
        <p:txBody>
          <a:bodyPr vert="horz" lIns="87572" tIns="43786" rIns="87572" bIns="43786" rtlCol="0"/>
          <a:lstStyle/>
          <a:p>
            <a:pPr lvl="0"/>
            <a:r>
              <a:rPr lang="ja-JP" altLang="en-US" noProof="0"/>
              <a:t>マスター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372003"/>
            <a:ext cx="2919031" cy="494311"/>
          </a:xfrm>
          <a:prstGeom prst="rect">
            <a:avLst/>
          </a:prstGeom>
        </p:spPr>
        <p:txBody>
          <a:bodyPr vert="horz" lIns="87572" tIns="43786" rIns="87572" bIns="43786" rtlCol="0" anchor="b"/>
          <a:lstStyle>
            <a:lvl1pPr algn="l" eaLnBrk="1" hangingPunct="1">
              <a:defRPr sz="11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227" y="9372003"/>
            <a:ext cx="2919031" cy="494311"/>
          </a:xfrm>
          <a:prstGeom prst="rect">
            <a:avLst/>
          </a:prstGeom>
        </p:spPr>
        <p:txBody>
          <a:bodyPr vert="horz" wrap="square" lIns="87572" tIns="43786" rIns="87572" bIns="43786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100"/>
            </a:lvl1pPr>
          </a:lstStyle>
          <a:p>
            <a:pPr>
              <a:defRPr/>
            </a:pPr>
            <a:fld id="{2256A79E-1C82-4B33-BE93-C220875DA0D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スライド イメージ プレースホルダー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ノート プレースホルダー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en-US"/>
          </a:p>
        </p:txBody>
      </p:sp>
      <p:sp>
        <p:nvSpPr>
          <p:cNvPr id="4100" name="スライド番号プレースホルダー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11523" indent="-273663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094651" indent="-21893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532512" indent="-21893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1970372" indent="-21893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408232" indent="-21893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846093" indent="-21893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283953" indent="-21893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721814" indent="-21893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fld id="{5D0414CA-6397-4840-B80D-8094A653358F}" type="slidenum">
              <a:rPr lang="ja-JP" altLang="en-US" smtClean="0"/>
              <a:pPr/>
              <a:t>2</a:t>
            </a:fld>
            <a:endParaRPr lang="ja-JP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3076575"/>
            <a:ext cx="5829300" cy="212407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2063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9720140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5307432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972050" y="396875"/>
            <a:ext cx="1543050" cy="8451850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342900" y="396875"/>
            <a:ext cx="4476750" cy="8451850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40695076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/>
          <p:cNvSpPr>
            <a:spLocks noGrp="1"/>
          </p:cNvSpPr>
          <p:nvPr>
            <p:ph/>
          </p:nvPr>
        </p:nvSpPr>
        <p:spPr>
          <a:xfrm>
            <a:off x="342900" y="396875"/>
            <a:ext cx="6172200" cy="845185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0868912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7071287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338" y="6365875"/>
            <a:ext cx="5829300" cy="196691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338" y="4198938"/>
            <a:ext cx="5829300" cy="216693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9609717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342900" y="2311400"/>
            <a:ext cx="3009900" cy="65373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505200" y="2311400"/>
            <a:ext cx="3009900" cy="65373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5441762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217738"/>
            <a:ext cx="3030538" cy="9239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0" y="3141663"/>
            <a:ext cx="3030538" cy="57070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4563" y="2217738"/>
            <a:ext cx="3030537" cy="9239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4563" y="3141663"/>
            <a:ext cx="3030537" cy="57070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5084393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12854133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782907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93700"/>
            <a:ext cx="2255838" cy="16795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8" y="393700"/>
            <a:ext cx="3833812" cy="84550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0" y="2073275"/>
            <a:ext cx="2255838" cy="67754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6217124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613" y="6934200"/>
            <a:ext cx="4114800" cy="8191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613" y="885825"/>
            <a:ext cx="4114800" cy="5943600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613" y="7753350"/>
            <a:ext cx="4114800" cy="11620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6958494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mailto:yuko.doba.gw@hitachi-automotive.co.jp" TargetMode="Externa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14"/>
          <p:cNvSpPr>
            <a:spLocks noChangeArrowheads="1"/>
          </p:cNvSpPr>
          <p:nvPr/>
        </p:nvSpPr>
        <p:spPr bwMode="auto">
          <a:xfrm>
            <a:off x="217488" y="5349875"/>
            <a:ext cx="6405562" cy="2051050"/>
          </a:xfrm>
          <a:prstGeom prst="rect">
            <a:avLst/>
          </a:prstGeom>
          <a:solidFill>
            <a:srgbClr val="CCFF66">
              <a:alpha val="59999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/>
            <a:endParaRPr lang="ja-JP" altLang="en-US"/>
          </a:p>
        </p:txBody>
      </p:sp>
      <p:sp>
        <p:nvSpPr>
          <p:cNvPr id="2051" name="Rectangle 21"/>
          <p:cNvSpPr>
            <a:spLocks noChangeArrowheads="1"/>
          </p:cNvSpPr>
          <p:nvPr/>
        </p:nvSpPr>
        <p:spPr bwMode="auto">
          <a:xfrm>
            <a:off x="0" y="0"/>
            <a:ext cx="6858000" cy="488950"/>
          </a:xfrm>
          <a:prstGeom prst="rect">
            <a:avLst/>
          </a:prstGeom>
          <a:solidFill>
            <a:srgbClr val="0066FF">
              <a:alpha val="59999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/>
            <a:endParaRPr lang="ja-JP" altLang="en-US"/>
          </a:p>
        </p:txBody>
      </p:sp>
      <p:sp>
        <p:nvSpPr>
          <p:cNvPr id="2052" name="Text Box 23"/>
          <p:cNvSpPr txBox="1">
            <a:spLocks noChangeArrowheads="1"/>
          </p:cNvSpPr>
          <p:nvPr/>
        </p:nvSpPr>
        <p:spPr bwMode="auto">
          <a:xfrm>
            <a:off x="530225" y="8721725"/>
            <a:ext cx="604837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/>
            <a:r>
              <a:rPr lang="ja-JP" altLang="en-US" sz="1400">
                <a:ea typeface="HGP創英角ｺﾞｼｯｸUB" panose="020B0900000000000000" pitchFamily="50" charset="-128"/>
              </a:rPr>
              <a:t>主催：ＱＣサークル山形地区・山形県工業会　　後援：ＱＣサークル東北支部</a:t>
            </a:r>
          </a:p>
        </p:txBody>
      </p:sp>
      <p:sp>
        <p:nvSpPr>
          <p:cNvPr id="2053" name="WordArt 6"/>
          <p:cNvSpPr>
            <a:spLocks noChangeArrowheads="1" noChangeShapeType="1" noTextEdit="1"/>
          </p:cNvSpPr>
          <p:nvPr/>
        </p:nvSpPr>
        <p:spPr bwMode="auto">
          <a:xfrm>
            <a:off x="1989138" y="128588"/>
            <a:ext cx="2879725" cy="28733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ja-JP" altLang="en-US" sz="2800" kern="10">
                <a:ln w="25400">
                  <a:solidFill>
                    <a:schemeClr val="bg1"/>
                  </a:solidFill>
                  <a:round/>
                  <a:headEnd/>
                  <a:tailEnd/>
                </a:ln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ＱＣサークル山形・秋田地区</a:t>
            </a:r>
          </a:p>
        </p:txBody>
      </p:sp>
      <p:sp>
        <p:nvSpPr>
          <p:cNvPr id="2054" name="Freeform 19"/>
          <p:cNvSpPr>
            <a:spLocks/>
          </p:cNvSpPr>
          <p:nvPr/>
        </p:nvSpPr>
        <p:spPr bwMode="auto">
          <a:xfrm flipV="1">
            <a:off x="260350" y="1820863"/>
            <a:ext cx="6337300" cy="504825"/>
          </a:xfrm>
          <a:custGeom>
            <a:avLst/>
            <a:gdLst>
              <a:gd name="T0" fmla="*/ 0 w 3628"/>
              <a:gd name="T1" fmla="*/ 2147483646 h 620"/>
              <a:gd name="T2" fmla="*/ 2147483646 w 3628"/>
              <a:gd name="T3" fmla="*/ 2147483646 h 620"/>
              <a:gd name="T4" fmla="*/ 2147483646 w 3628"/>
              <a:gd name="T5" fmla="*/ 2147483646 h 620"/>
              <a:gd name="T6" fmla="*/ 2147483646 w 3628"/>
              <a:gd name="T7" fmla="*/ 0 h 620"/>
              <a:gd name="T8" fmla="*/ 2147483646 w 3628"/>
              <a:gd name="T9" fmla="*/ 2147483646 h 620"/>
              <a:gd name="T10" fmla="*/ 2147483646 w 3628"/>
              <a:gd name="T11" fmla="*/ 2147483646 h 620"/>
              <a:gd name="T12" fmla="*/ 2147483646 w 3628"/>
              <a:gd name="T13" fmla="*/ 2147483646 h 620"/>
              <a:gd name="T14" fmla="*/ 2147483646 w 3628"/>
              <a:gd name="T15" fmla="*/ 2147483646 h 620"/>
              <a:gd name="T16" fmla="*/ 0 w 3628"/>
              <a:gd name="T17" fmla="*/ 2147483646 h 620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3628"/>
              <a:gd name="T28" fmla="*/ 0 h 620"/>
              <a:gd name="T29" fmla="*/ 3628 w 3628"/>
              <a:gd name="T30" fmla="*/ 620 h 620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3628" h="620">
                <a:moveTo>
                  <a:pt x="0" y="227"/>
                </a:moveTo>
                <a:cubicBezTo>
                  <a:pt x="0" y="204"/>
                  <a:pt x="605" y="453"/>
                  <a:pt x="907" y="453"/>
                </a:cubicBezTo>
                <a:cubicBezTo>
                  <a:pt x="1209" y="453"/>
                  <a:pt x="1512" y="303"/>
                  <a:pt x="1814" y="227"/>
                </a:cubicBezTo>
                <a:cubicBezTo>
                  <a:pt x="2116" y="151"/>
                  <a:pt x="2419" y="0"/>
                  <a:pt x="2721" y="0"/>
                </a:cubicBezTo>
                <a:cubicBezTo>
                  <a:pt x="3023" y="0"/>
                  <a:pt x="3628" y="212"/>
                  <a:pt x="3628" y="227"/>
                </a:cubicBezTo>
                <a:cubicBezTo>
                  <a:pt x="3628" y="242"/>
                  <a:pt x="3023" y="61"/>
                  <a:pt x="2721" y="91"/>
                </a:cubicBezTo>
                <a:cubicBezTo>
                  <a:pt x="2419" y="121"/>
                  <a:pt x="2116" y="325"/>
                  <a:pt x="1814" y="408"/>
                </a:cubicBezTo>
                <a:cubicBezTo>
                  <a:pt x="1512" y="491"/>
                  <a:pt x="1209" y="620"/>
                  <a:pt x="907" y="590"/>
                </a:cubicBezTo>
                <a:cubicBezTo>
                  <a:pt x="605" y="560"/>
                  <a:pt x="0" y="250"/>
                  <a:pt x="0" y="227"/>
                </a:cubicBezTo>
                <a:close/>
              </a:path>
            </a:pathLst>
          </a:custGeom>
          <a:gradFill rotWithShape="1">
            <a:gsLst>
              <a:gs pos="0">
                <a:srgbClr val="00FFFF"/>
              </a:gs>
              <a:gs pos="50000">
                <a:srgbClr val="CCFFFF"/>
              </a:gs>
              <a:gs pos="100000">
                <a:srgbClr val="00FFFF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cap="flat" cmpd="sng">
                <a:solidFill>
                  <a:srgbClr val="000000"/>
                </a:solidFill>
                <a:prstDash val="solid"/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pic>
        <p:nvPicPr>
          <p:cNvPr id="2055" name="Picture 2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628"/>
          <a:stretch>
            <a:fillRect/>
          </a:stretch>
        </p:blipFill>
        <p:spPr bwMode="auto">
          <a:xfrm>
            <a:off x="241300" y="768350"/>
            <a:ext cx="865188" cy="844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6" name="WordArt 6"/>
          <p:cNvSpPr>
            <a:spLocks noChangeArrowheads="1" noChangeShapeType="1" noTextEdit="1"/>
          </p:cNvSpPr>
          <p:nvPr/>
        </p:nvSpPr>
        <p:spPr bwMode="auto">
          <a:xfrm>
            <a:off x="1412875" y="957263"/>
            <a:ext cx="4464050" cy="36036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ja-JP" altLang="en-US" sz="4000" kern="10">
                <a:ln w="19050">
                  <a:solidFill>
                    <a:srgbClr val="000080"/>
                  </a:solidFill>
                  <a:round/>
                  <a:headEnd/>
                  <a:tailEnd/>
                </a:ln>
                <a:solidFill>
                  <a:srgbClr val="00008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小集団改善活動研修会</a:t>
            </a:r>
          </a:p>
        </p:txBody>
      </p:sp>
      <p:sp>
        <p:nvSpPr>
          <p:cNvPr id="2057" name="WordArt 6"/>
          <p:cNvSpPr>
            <a:spLocks noChangeArrowheads="1" noChangeShapeType="1" noTextEdit="1"/>
          </p:cNvSpPr>
          <p:nvPr/>
        </p:nvSpPr>
        <p:spPr bwMode="auto">
          <a:xfrm>
            <a:off x="1341438" y="596900"/>
            <a:ext cx="1409700" cy="2873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ja-JP" altLang="en-US" sz="2800" kern="10" dirty="0">
                <a:ln w="19050">
                  <a:solidFill>
                    <a:srgbClr val="000080"/>
                  </a:solidFill>
                  <a:round/>
                  <a:headEnd/>
                  <a:tailEnd/>
                </a:ln>
                <a:solidFill>
                  <a:srgbClr val="00008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第３０１回</a:t>
            </a:r>
          </a:p>
        </p:txBody>
      </p:sp>
      <p:sp>
        <p:nvSpPr>
          <p:cNvPr id="2058" name="WordArt 6"/>
          <p:cNvSpPr>
            <a:spLocks noChangeArrowheads="1" noChangeShapeType="1" noTextEdit="1"/>
          </p:cNvSpPr>
          <p:nvPr/>
        </p:nvSpPr>
        <p:spPr bwMode="auto">
          <a:xfrm>
            <a:off x="1844675" y="1390650"/>
            <a:ext cx="3565525" cy="3603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ja-JP" altLang="en-US" sz="4000" kern="10">
                <a:ln w="19050">
                  <a:solidFill>
                    <a:srgbClr val="000080"/>
                  </a:solidFill>
                  <a:round/>
                  <a:headEnd/>
                  <a:tailEnd/>
                </a:ln>
                <a:solidFill>
                  <a:srgbClr val="00008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参加募集のご案内</a:t>
            </a:r>
          </a:p>
        </p:txBody>
      </p:sp>
      <p:sp>
        <p:nvSpPr>
          <p:cNvPr id="2059" name="WordArt 6"/>
          <p:cNvSpPr>
            <a:spLocks noChangeArrowheads="1" noChangeShapeType="1" noTextEdit="1"/>
          </p:cNvSpPr>
          <p:nvPr/>
        </p:nvSpPr>
        <p:spPr bwMode="auto">
          <a:xfrm>
            <a:off x="361950" y="2463800"/>
            <a:ext cx="6119813" cy="431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ja-JP" altLang="en-US" sz="4000" kern="10" dirty="0">
                <a:ln w="25400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FF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研修テーマ：ヒューマンエラー対策講座＜実践編＞</a:t>
            </a:r>
          </a:p>
        </p:txBody>
      </p:sp>
      <p:graphicFrame>
        <p:nvGraphicFramePr>
          <p:cNvPr id="18631" name="Group 19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78251374"/>
              </p:ext>
            </p:extLst>
          </p:nvPr>
        </p:nvGraphicFramePr>
        <p:xfrm>
          <a:off x="260350" y="3016250"/>
          <a:ext cx="6337300" cy="2211569"/>
        </p:xfrm>
        <a:graphic>
          <a:graphicData uri="http://schemas.openxmlformats.org/drawingml/2006/table">
            <a:tbl>
              <a:tblPr/>
              <a:tblGrid>
                <a:gridCol w="101793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31936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98251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di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開催日時</a:t>
                      </a:r>
                    </a:p>
                  </a:txBody>
                  <a:tcPr marL="144000" marR="144000" marT="46800" marB="468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99CCFF">
                            <a:alpha val="60001"/>
                          </a:srgbClr>
                        </a:gs>
                        <a:gs pos="50000">
                          <a:schemeClr val="bg1"/>
                        </a:gs>
                        <a:gs pos="100000">
                          <a:srgbClr val="99CCFF">
                            <a:alpha val="60001"/>
                          </a:srgb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令和 元年 １１月 １５日（金）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   　９：００～１７：００（受付 ８：４０～）</a:t>
                      </a:r>
                    </a:p>
                  </a:txBody>
                  <a:tcPr marL="180000" marR="90000" marT="46800" marB="468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9307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di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場　所</a:t>
                      </a:r>
                    </a:p>
                  </a:txBody>
                  <a:tcPr marL="144000" marR="144000" marT="46800" marB="468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99CCFF">
                            <a:alpha val="60001"/>
                          </a:srgbClr>
                        </a:gs>
                        <a:gs pos="50000">
                          <a:schemeClr val="bg1"/>
                        </a:gs>
                        <a:gs pos="100000">
                          <a:srgbClr val="99CCFF">
                            <a:alpha val="60001"/>
                          </a:srgb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ＴＤＫゲストハウス内多目的ホール</a:t>
                      </a:r>
                      <a:r>
                        <a:rPr kumimoji="1" lang="ja-JP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（ＴＤＫ歴史みらい館隣接）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（に</a:t>
                      </a:r>
                      <a:r>
                        <a:rPr kumimoji="1" lang="ja-JP" altLang="en-US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かほ</a:t>
                      </a:r>
                      <a:r>
                        <a:rPr kumimoji="1" lang="ja-JP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市平沢画面１５　</a:t>
                      </a:r>
                      <a:r>
                        <a:rPr kumimoji="1" lang="en-US" altLang="ja-JP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TEL</a:t>
                      </a:r>
                      <a:r>
                        <a:rPr kumimoji="1" lang="ja-JP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：</a:t>
                      </a:r>
                      <a:r>
                        <a:rPr kumimoji="1" lang="en-US" altLang="ja-JP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0</a:t>
                      </a:r>
                      <a:r>
                        <a:rPr kumimoji="1" lang="ja-JP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１８４</a:t>
                      </a:r>
                      <a:r>
                        <a:rPr kumimoji="1" lang="en-US" altLang="ja-JP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-</a:t>
                      </a:r>
                      <a:r>
                        <a:rPr kumimoji="1" lang="ja-JP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３５</a:t>
                      </a:r>
                      <a:r>
                        <a:rPr kumimoji="1" lang="en-US" altLang="ja-JP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-</a:t>
                      </a:r>
                      <a:r>
                        <a:rPr kumimoji="1" lang="ja-JP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６５８０）</a:t>
                      </a:r>
                    </a:p>
                  </a:txBody>
                  <a:tcPr marL="180000" marR="90000" marT="46800" marB="468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5855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di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募集人員</a:t>
                      </a:r>
                    </a:p>
                  </a:txBody>
                  <a:tcPr marL="144000" marR="144000" marT="46800" marB="468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99CCFF">
                            <a:alpha val="60001"/>
                          </a:srgbClr>
                        </a:gs>
                        <a:gs pos="50000">
                          <a:schemeClr val="bg1"/>
                        </a:gs>
                        <a:gs pos="100000">
                          <a:srgbClr val="99CCFF">
                            <a:alpha val="60001"/>
                          </a:srgb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５０名（先着順）　</a:t>
                      </a:r>
                      <a:r>
                        <a:rPr kumimoji="1" lang="en-US" altLang="ja-JP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※</a:t>
                      </a:r>
                      <a:r>
                        <a:rPr kumimoji="1" lang="ja-JP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締め切り：１０月３１日（木）</a:t>
                      </a:r>
                    </a:p>
                  </a:txBody>
                  <a:tcPr marL="180000" marR="90000" marT="46800" marB="468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18156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di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参加費</a:t>
                      </a:r>
                    </a:p>
                  </a:txBody>
                  <a:tcPr marL="144000" marR="144000" marT="46800" marB="468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99CCFF">
                            <a:alpha val="60001"/>
                          </a:srgbClr>
                        </a:gs>
                        <a:gs pos="50000">
                          <a:schemeClr val="bg1"/>
                        </a:gs>
                        <a:gs pos="100000">
                          <a:srgbClr val="99CCFF">
                            <a:alpha val="60001"/>
                          </a:srgb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賛助会員，工業会会員：４</a:t>
                      </a:r>
                      <a:r>
                        <a:rPr kumimoji="1" lang="en-US" altLang="ja-JP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,</a:t>
                      </a:r>
                      <a:r>
                        <a:rPr kumimoji="1" lang="ja-JP" altLang="en-US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０００円</a:t>
                      </a:r>
                      <a:r>
                        <a:rPr kumimoji="1" lang="en-US" altLang="ja-JP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/</a:t>
                      </a:r>
                      <a:r>
                        <a:rPr kumimoji="1" lang="ja-JP" altLang="en-US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人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一般会社：５</a:t>
                      </a:r>
                      <a:r>
                        <a:rPr kumimoji="1" lang="en-US" altLang="ja-JP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,</a:t>
                      </a:r>
                      <a:r>
                        <a:rPr kumimoji="1" lang="ja-JP" altLang="en-US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０００円</a:t>
                      </a:r>
                      <a:r>
                        <a:rPr kumimoji="1" lang="en-US" altLang="ja-JP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/</a:t>
                      </a:r>
                      <a:r>
                        <a:rPr kumimoji="1" lang="ja-JP" altLang="en-US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人</a:t>
                      </a:r>
                      <a:r>
                        <a:rPr kumimoji="1" lang="ja-JP" altLang="en-US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（昼食代含む：お弁当を準備致します）</a:t>
                      </a:r>
                      <a:endParaRPr kumimoji="1" lang="ja-JP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180000" marR="90000" marT="46800" marB="468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2061" name="Text Box 17"/>
          <p:cNvSpPr txBox="1">
            <a:spLocks noChangeArrowheads="1"/>
          </p:cNvSpPr>
          <p:nvPr/>
        </p:nvSpPr>
        <p:spPr bwMode="auto">
          <a:xfrm>
            <a:off x="841375" y="5373688"/>
            <a:ext cx="1800225" cy="32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Aft>
                <a:spcPct val="50000"/>
              </a:spcAft>
            </a:pPr>
            <a:r>
              <a:rPr lang="ja-JP" altLang="en-US" sz="1500" b="1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参加のおすすめ</a:t>
            </a:r>
          </a:p>
        </p:txBody>
      </p:sp>
      <p:sp>
        <p:nvSpPr>
          <p:cNvPr id="2062" name="Rectangle 120"/>
          <p:cNvSpPr>
            <a:spLocks noChangeArrowheads="1"/>
          </p:cNvSpPr>
          <p:nvPr/>
        </p:nvSpPr>
        <p:spPr bwMode="auto">
          <a:xfrm>
            <a:off x="217488" y="7578725"/>
            <a:ext cx="6405562" cy="1871663"/>
          </a:xfrm>
          <a:prstGeom prst="rect">
            <a:avLst/>
          </a:prstGeom>
          <a:solidFill>
            <a:srgbClr val="99CCFF">
              <a:alpha val="59999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/>
            <a:endParaRPr lang="ja-JP" altLang="en-US"/>
          </a:p>
        </p:txBody>
      </p:sp>
      <p:sp>
        <p:nvSpPr>
          <p:cNvPr id="2063" name="Text Box 17"/>
          <p:cNvSpPr txBox="1">
            <a:spLocks noChangeArrowheads="1"/>
          </p:cNvSpPr>
          <p:nvPr/>
        </p:nvSpPr>
        <p:spPr bwMode="auto">
          <a:xfrm>
            <a:off x="844550" y="7627938"/>
            <a:ext cx="1800225" cy="32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Aft>
                <a:spcPct val="50000"/>
              </a:spcAft>
            </a:pPr>
            <a:r>
              <a:rPr lang="ja-JP" altLang="en-US" sz="1500" b="1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ねらい</a:t>
            </a:r>
          </a:p>
        </p:txBody>
      </p:sp>
      <p:pic>
        <p:nvPicPr>
          <p:cNvPr id="2064" name="Picture 12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1950" y="7578725"/>
            <a:ext cx="431800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65" name="Text Box 23"/>
          <p:cNvSpPr txBox="1">
            <a:spLocks noChangeArrowheads="1"/>
          </p:cNvSpPr>
          <p:nvPr/>
        </p:nvSpPr>
        <p:spPr bwMode="auto">
          <a:xfrm>
            <a:off x="395288" y="9563100"/>
            <a:ext cx="604837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/>
            <a:r>
              <a:rPr lang="ja-JP" altLang="en-US" sz="1200" b="1">
                <a:ea typeface="HG丸ｺﾞｼｯｸM-PRO" panose="020F0600000000000000" pitchFamily="50" charset="-128"/>
              </a:rPr>
              <a:t>主催：ＱＣサークル山形・秋田地区　　後援：ＱＣサークル東北支部</a:t>
            </a:r>
          </a:p>
        </p:txBody>
      </p:sp>
      <p:grpSp>
        <p:nvGrpSpPr>
          <p:cNvPr id="2066" name="Group 192"/>
          <p:cNvGrpSpPr>
            <a:grpSpLocks/>
          </p:cNvGrpSpPr>
          <p:nvPr/>
        </p:nvGrpSpPr>
        <p:grpSpPr bwMode="auto">
          <a:xfrm>
            <a:off x="361950" y="5346700"/>
            <a:ext cx="449263" cy="465138"/>
            <a:chOff x="210" y="3418"/>
            <a:chExt cx="283" cy="293"/>
          </a:xfrm>
        </p:grpSpPr>
        <p:grpSp>
          <p:nvGrpSpPr>
            <p:cNvPr id="2071" name="Group 170"/>
            <p:cNvGrpSpPr>
              <a:grpSpLocks/>
            </p:cNvGrpSpPr>
            <p:nvPr/>
          </p:nvGrpSpPr>
          <p:grpSpPr bwMode="auto">
            <a:xfrm>
              <a:off x="210" y="3438"/>
              <a:ext cx="283" cy="273"/>
              <a:chOff x="210" y="3438"/>
              <a:chExt cx="283" cy="273"/>
            </a:xfrm>
          </p:grpSpPr>
          <p:sp>
            <p:nvSpPr>
              <p:cNvPr id="2084" name="Rectangle 164"/>
              <p:cNvSpPr>
                <a:spLocks noChangeArrowheads="1"/>
              </p:cNvSpPr>
              <p:nvPr/>
            </p:nvSpPr>
            <p:spPr bwMode="auto">
              <a:xfrm>
                <a:off x="210" y="3438"/>
                <a:ext cx="283" cy="273"/>
              </a:xfrm>
              <a:prstGeom prst="rect">
                <a:avLst/>
              </a:prstGeom>
              <a:solidFill>
                <a:srgbClr val="99CC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1pPr>
                <a:lvl2pPr marL="742950" indent="-285750"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2pPr>
                <a:lvl3pPr marL="1143000" indent="-228600"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3pPr>
                <a:lvl4pPr marL="1600200" indent="-228600"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4pPr>
                <a:lvl5pPr marL="2057400" indent="-228600"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9pPr>
              </a:lstStyle>
              <a:p>
                <a:pPr algn="ctr" eaLnBrk="1" hangingPunct="1"/>
                <a:endParaRPr lang="ja-JP" altLang="en-US"/>
              </a:p>
            </p:txBody>
          </p:sp>
          <p:sp>
            <p:nvSpPr>
              <p:cNvPr id="2085" name="Freeform 165"/>
              <p:cNvSpPr>
                <a:spLocks/>
              </p:cNvSpPr>
              <p:nvPr/>
            </p:nvSpPr>
            <p:spPr bwMode="auto">
              <a:xfrm>
                <a:off x="238" y="3495"/>
                <a:ext cx="214" cy="153"/>
              </a:xfrm>
              <a:custGeom>
                <a:avLst/>
                <a:gdLst>
                  <a:gd name="T0" fmla="*/ 0 w 1270"/>
                  <a:gd name="T1" fmla="*/ 0 h 1180"/>
                  <a:gd name="T2" fmla="*/ 0 w 1270"/>
                  <a:gd name="T3" fmla="*/ 0 h 1180"/>
                  <a:gd name="T4" fmla="*/ 0 w 1270"/>
                  <a:gd name="T5" fmla="*/ 0 h 1180"/>
                  <a:gd name="T6" fmla="*/ 0 w 1270"/>
                  <a:gd name="T7" fmla="*/ 0 h 1180"/>
                  <a:gd name="T8" fmla="*/ 0 w 1270"/>
                  <a:gd name="T9" fmla="*/ 0 h 1180"/>
                  <a:gd name="T10" fmla="*/ 0 w 1270"/>
                  <a:gd name="T11" fmla="*/ 0 h 1180"/>
                  <a:gd name="T12" fmla="*/ 0 w 1270"/>
                  <a:gd name="T13" fmla="*/ 0 h 1180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1270"/>
                  <a:gd name="T22" fmla="*/ 0 h 1180"/>
                  <a:gd name="T23" fmla="*/ 1270 w 1270"/>
                  <a:gd name="T24" fmla="*/ 1180 h 1180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1270" h="1180">
                    <a:moveTo>
                      <a:pt x="680" y="0"/>
                    </a:moveTo>
                    <a:lnTo>
                      <a:pt x="454" y="409"/>
                    </a:lnTo>
                    <a:lnTo>
                      <a:pt x="272" y="772"/>
                    </a:lnTo>
                    <a:lnTo>
                      <a:pt x="0" y="862"/>
                    </a:lnTo>
                    <a:lnTo>
                      <a:pt x="272" y="1180"/>
                    </a:lnTo>
                    <a:lnTo>
                      <a:pt x="363" y="953"/>
                    </a:lnTo>
                    <a:lnTo>
                      <a:pt x="1270" y="681"/>
                    </a:lnTo>
                  </a:path>
                </a:pathLst>
              </a:custGeom>
              <a:solidFill>
                <a:schemeClr val="bg1"/>
              </a:solidFill>
              <a:ln w="12700" cap="flat" cmpd="sng">
                <a:solidFill>
                  <a:srgbClr val="B2B2B2"/>
                </a:solidFill>
                <a:prstDash val="solid"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2086" name="Freeform 166"/>
              <p:cNvSpPr>
                <a:spLocks/>
              </p:cNvSpPr>
              <p:nvPr/>
            </p:nvSpPr>
            <p:spPr bwMode="auto">
              <a:xfrm>
                <a:off x="238" y="3607"/>
                <a:ext cx="46" cy="41"/>
              </a:xfrm>
              <a:custGeom>
                <a:avLst/>
                <a:gdLst>
                  <a:gd name="T0" fmla="*/ 0 w 272"/>
                  <a:gd name="T1" fmla="*/ 0 h 318"/>
                  <a:gd name="T2" fmla="*/ 0 w 272"/>
                  <a:gd name="T3" fmla="*/ 0 h 318"/>
                  <a:gd name="T4" fmla="*/ 0 w 272"/>
                  <a:gd name="T5" fmla="*/ 0 h 318"/>
                  <a:gd name="T6" fmla="*/ 0 60000 65536"/>
                  <a:gd name="T7" fmla="*/ 0 60000 65536"/>
                  <a:gd name="T8" fmla="*/ 0 60000 65536"/>
                  <a:gd name="T9" fmla="*/ 0 w 272"/>
                  <a:gd name="T10" fmla="*/ 0 h 318"/>
                  <a:gd name="T11" fmla="*/ 272 w 272"/>
                  <a:gd name="T12" fmla="*/ 318 h 318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72" h="318">
                    <a:moveTo>
                      <a:pt x="0" y="0"/>
                    </a:moveTo>
                    <a:cubicBezTo>
                      <a:pt x="23" y="87"/>
                      <a:pt x="46" y="174"/>
                      <a:pt x="91" y="227"/>
                    </a:cubicBezTo>
                    <a:cubicBezTo>
                      <a:pt x="136" y="280"/>
                      <a:pt x="204" y="299"/>
                      <a:pt x="272" y="318"/>
                    </a:cubicBezTo>
                  </a:path>
                </a:pathLst>
              </a:custGeom>
              <a:solidFill>
                <a:schemeClr val="bg1"/>
              </a:solidFill>
              <a:ln w="12700" cap="flat" cmpd="sng">
                <a:solidFill>
                  <a:srgbClr val="B2B2B2"/>
                </a:solidFill>
                <a:prstDash val="solid"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2087" name="Freeform 167"/>
              <p:cNvSpPr>
                <a:spLocks/>
              </p:cNvSpPr>
              <p:nvPr/>
            </p:nvSpPr>
            <p:spPr bwMode="auto">
              <a:xfrm>
                <a:off x="289" y="3591"/>
                <a:ext cx="54" cy="70"/>
              </a:xfrm>
              <a:custGeom>
                <a:avLst/>
                <a:gdLst>
                  <a:gd name="T0" fmla="*/ 0 w 318"/>
                  <a:gd name="T1" fmla="*/ 0 h 541"/>
                  <a:gd name="T2" fmla="*/ 0 w 318"/>
                  <a:gd name="T3" fmla="*/ 0 h 541"/>
                  <a:gd name="T4" fmla="*/ 0 w 318"/>
                  <a:gd name="T5" fmla="*/ 0 h 541"/>
                  <a:gd name="T6" fmla="*/ 0 w 318"/>
                  <a:gd name="T7" fmla="*/ 0 h 541"/>
                  <a:gd name="T8" fmla="*/ 0 w 318"/>
                  <a:gd name="T9" fmla="*/ 0 h 541"/>
                  <a:gd name="T10" fmla="*/ 0 w 318"/>
                  <a:gd name="T11" fmla="*/ 0 h 541"/>
                  <a:gd name="T12" fmla="*/ 0 w 318"/>
                  <a:gd name="T13" fmla="*/ 0 h 541"/>
                  <a:gd name="T14" fmla="*/ 0 w 318"/>
                  <a:gd name="T15" fmla="*/ 0 h 541"/>
                  <a:gd name="T16" fmla="*/ 0 w 318"/>
                  <a:gd name="T17" fmla="*/ 0 h 541"/>
                  <a:gd name="T18" fmla="*/ 0 w 318"/>
                  <a:gd name="T19" fmla="*/ 0 h 541"/>
                  <a:gd name="T20" fmla="*/ 0 w 318"/>
                  <a:gd name="T21" fmla="*/ 0 h 541"/>
                  <a:gd name="T22" fmla="*/ 0 w 318"/>
                  <a:gd name="T23" fmla="*/ 0 h 541"/>
                  <a:gd name="T24" fmla="*/ 0 w 318"/>
                  <a:gd name="T25" fmla="*/ 0 h 541"/>
                  <a:gd name="T26" fmla="*/ 0 w 318"/>
                  <a:gd name="T27" fmla="*/ 0 h 541"/>
                  <a:gd name="T28" fmla="*/ 0 w 318"/>
                  <a:gd name="T29" fmla="*/ 0 h 541"/>
                  <a:gd name="T30" fmla="*/ 0 w 318"/>
                  <a:gd name="T31" fmla="*/ 0 h 541"/>
                  <a:gd name="T32" fmla="*/ 0 w 318"/>
                  <a:gd name="T33" fmla="*/ 0 h 541"/>
                  <a:gd name="T34" fmla="*/ 0 w 318"/>
                  <a:gd name="T35" fmla="*/ 0 h 541"/>
                  <a:gd name="T36" fmla="*/ 0 w 318"/>
                  <a:gd name="T37" fmla="*/ 0 h 541"/>
                  <a:gd name="T38" fmla="*/ 0 w 318"/>
                  <a:gd name="T39" fmla="*/ 0 h 541"/>
                  <a:gd name="T40" fmla="*/ 0 w 318"/>
                  <a:gd name="T41" fmla="*/ 0 h 541"/>
                  <a:gd name="T42" fmla="*/ 0 w 318"/>
                  <a:gd name="T43" fmla="*/ 0 h 541"/>
                  <a:gd name="T44" fmla="*/ 0 w 318"/>
                  <a:gd name="T45" fmla="*/ 0 h 541"/>
                  <a:gd name="T46" fmla="*/ 0 w 318"/>
                  <a:gd name="T47" fmla="*/ 0 h 541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w 318"/>
                  <a:gd name="T73" fmla="*/ 0 h 541"/>
                  <a:gd name="T74" fmla="*/ 318 w 318"/>
                  <a:gd name="T75" fmla="*/ 541 h 541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T72" t="T73" r="T74" b="T75"/>
                <a:pathLst>
                  <a:path w="318" h="541">
                    <a:moveTo>
                      <a:pt x="48" y="0"/>
                    </a:moveTo>
                    <a:cubicBezTo>
                      <a:pt x="55" y="35"/>
                      <a:pt x="48" y="22"/>
                      <a:pt x="63" y="42"/>
                    </a:cubicBezTo>
                    <a:cubicBezTo>
                      <a:pt x="68" y="57"/>
                      <a:pt x="71" y="72"/>
                      <a:pt x="84" y="81"/>
                    </a:cubicBezTo>
                    <a:cubicBezTo>
                      <a:pt x="99" y="104"/>
                      <a:pt x="91" y="94"/>
                      <a:pt x="108" y="111"/>
                    </a:cubicBezTo>
                    <a:cubicBezTo>
                      <a:pt x="113" y="126"/>
                      <a:pt x="122" y="128"/>
                      <a:pt x="132" y="138"/>
                    </a:cubicBezTo>
                    <a:cubicBezTo>
                      <a:pt x="155" y="161"/>
                      <a:pt x="189" y="181"/>
                      <a:pt x="222" y="186"/>
                    </a:cubicBezTo>
                    <a:cubicBezTo>
                      <a:pt x="247" y="194"/>
                      <a:pt x="272" y="206"/>
                      <a:pt x="291" y="225"/>
                    </a:cubicBezTo>
                    <a:cubicBezTo>
                      <a:pt x="302" y="259"/>
                      <a:pt x="318" y="309"/>
                      <a:pt x="279" y="324"/>
                    </a:cubicBezTo>
                    <a:cubicBezTo>
                      <a:pt x="254" y="349"/>
                      <a:pt x="225" y="358"/>
                      <a:pt x="192" y="369"/>
                    </a:cubicBezTo>
                    <a:cubicBezTo>
                      <a:pt x="176" y="385"/>
                      <a:pt x="158" y="383"/>
                      <a:pt x="138" y="393"/>
                    </a:cubicBezTo>
                    <a:cubicBezTo>
                      <a:pt x="122" y="401"/>
                      <a:pt x="114" y="410"/>
                      <a:pt x="96" y="414"/>
                    </a:cubicBezTo>
                    <a:cubicBezTo>
                      <a:pt x="90" y="418"/>
                      <a:pt x="83" y="419"/>
                      <a:pt x="78" y="423"/>
                    </a:cubicBezTo>
                    <a:cubicBezTo>
                      <a:pt x="43" y="450"/>
                      <a:pt x="76" y="435"/>
                      <a:pt x="45" y="447"/>
                    </a:cubicBezTo>
                    <a:cubicBezTo>
                      <a:pt x="24" y="468"/>
                      <a:pt x="34" y="460"/>
                      <a:pt x="18" y="471"/>
                    </a:cubicBezTo>
                    <a:cubicBezTo>
                      <a:pt x="11" y="482"/>
                      <a:pt x="4" y="495"/>
                      <a:pt x="0" y="507"/>
                    </a:cubicBezTo>
                    <a:cubicBezTo>
                      <a:pt x="4" y="540"/>
                      <a:pt x="5" y="532"/>
                      <a:pt x="36" y="540"/>
                    </a:cubicBezTo>
                    <a:cubicBezTo>
                      <a:pt x="56" y="539"/>
                      <a:pt x="76" y="541"/>
                      <a:pt x="96" y="537"/>
                    </a:cubicBezTo>
                    <a:cubicBezTo>
                      <a:pt x="107" y="535"/>
                      <a:pt x="123" y="519"/>
                      <a:pt x="123" y="519"/>
                    </a:cubicBezTo>
                    <a:cubicBezTo>
                      <a:pt x="131" y="506"/>
                      <a:pt x="133" y="493"/>
                      <a:pt x="141" y="480"/>
                    </a:cubicBezTo>
                    <a:cubicBezTo>
                      <a:pt x="147" y="457"/>
                      <a:pt x="153" y="435"/>
                      <a:pt x="156" y="411"/>
                    </a:cubicBezTo>
                    <a:cubicBezTo>
                      <a:pt x="155" y="374"/>
                      <a:pt x="155" y="337"/>
                      <a:pt x="153" y="300"/>
                    </a:cubicBezTo>
                    <a:cubicBezTo>
                      <a:pt x="151" y="253"/>
                      <a:pt x="121" y="191"/>
                      <a:pt x="105" y="147"/>
                    </a:cubicBezTo>
                    <a:cubicBezTo>
                      <a:pt x="94" y="118"/>
                      <a:pt x="91" y="100"/>
                      <a:pt x="69" y="78"/>
                    </a:cubicBezTo>
                    <a:cubicBezTo>
                      <a:pt x="60" y="50"/>
                      <a:pt x="36" y="30"/>
                      <a:pt x="48" y="0"/>
                    </a:cubicBezTo>
                    <a:close/>
                  </a:path>
                </a:pathLst>
              </a:custGeom>
              <a:noFill/>
              <a:ln w="12700" cap="flat" cmpd="sng">
                <a:solidFill>
                  <a:srgbClr val="B2B2B2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2088" name="Oval 168"/>
              <p:cNvSpPr>
                <a:spLocks noChangeArrowheads="1"/>
              </p:cNvSpPr>
              <p:nvPr/>
            </p:nvSpPr>
            <p:spPr bwMode="auto">
              <a:xfrm rot="-2261442">
                <a:off x="363" y="3458"/>
                <a:ext cx="90" cy="138"/>
              </a:xfrm>
              <a:prstGeom prst="ellipse">
                <a:avLst/>
              </a:prstGeom>
              <a:solidFill>
                <a:schemeClr val="bg1"/>
              </a:solidFill>
              <a:ln w="12700" algn="ctr">
                <a:solidFill>
                  <a:srgbClr val="B2B2B2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1pPr>
                <a:lvl2pPr marL="742950" indent="-285750"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2pPr>
                <a:lvl3pPr marL="1143000" indent="-228600"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3pPr>
                <a:lvl4pPr marL="1600200" indent="-228600"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4pPr>
                <a:lvl5pPr marL="2057400" indent="-228600"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9pPr>
              </a:lstStyle>
              <a:p>
                <a:pPr algn="ctr" eaLnBrk="1" hangingPunct="1"/>
                <a:endParaRPr lang="ja-JP" altLang="en-US"/>
              </a:p>
            </p:txBody>
          </p:sp>
        </p:grpSp>
        <p:grpSp>
          <p:nvGrpSpPr>
            <p:cNvPr id="2072" name="Group 171"/>
            <p:cNvGrpSpPr>
              <a:grpSpLocks/>
            </p:cNvGrpSpPr>
            <p:nvPr/>
          </p:nvGrpSpPr>
          <p:grpSpPr bwMode="auto">
            <a:xfrm>
              <a:off x="210" y="3438"/>
              <a:ext cx="283" cy="273"/>
              <a:chOff x="210" y="3438"/>
              <a:chExt cx="283" cy="273"/>
            </a:xfrm>
          </p:grpSpPr>
          <p:sp>
            <p:nvSpPr>
              <p:cNvPr id="2079" name="Rectangle 172"/>
              <p:cNvSpPr>
                <a:spLocks noChangeArrowheads="1"/>
              </p:cNvSpPr>
              <p:nvPr/>
            </p:nvSpPr>
            <p:spPr bwMode="auto">
              <a:xfrm>
                <a:off x="210" y="3438"/>
                <a:ext cx="283" cy="273"/>
              </a:xfrm>
              <a:prstGeom prst="rect">
                <a:avLst/>
              </a:prstGeom>
              <a:solidFill>
                <a:srgbClr val="99CC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1pPr>
                <a:lvl2pPr marL="742950" indent="-285750"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2pPr>
                <a:lvl3pPr marL="1143000" indent="-228600"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3pPr>
                <a:lvl4pPr marL="1600200" indent="-228600"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4pPr>
                <a:lvl5pPr marL="2057400" indent="-228600"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9pPr>
              </a:lstStyle>
              <a:p>
                <a:pPr algn="ctr" eaLnBrk="1" hangingPunct="1"/>
                <a:endParaRPr lang="ja-JP" altLang="en-US"/>
              </a:p>
            </p:txBody>
          </p:sp>
          <p:sp>
            <p:nvSpPr>
              <p:cNvPr id="2080" name="Freeform 173"/>
              <p:cNvSpPr>
                <a:spLocks/>
              </p:cNvSpPr>
              <p:nvPr/>
            </p:nvSpPr>
            <p:spPr bwMode="auto">
              <a:xfrm>
                <a:off x="238" y="3495"/>
                <a:ext cx="214" cy="153"/>
              </a:xfrm>
              <a:custGeom>
                <a:avLst/>
                <a:gdLst>
                  <a:gd name="T0" fmla="*/ 0 w 1270"/>
                  <a:gd name="T1" fmla="*/ 0 h 1180"/>
                  <a:gd name="T2" fmla="*/ 0 w 1270"/>
                  <a:gd name="T3" fmla="*/ 0 h 1180"/>
                  <a:gd name="T4" fmla="*/ 0 w 1270"/>
                  <a:gd name="T5" fmla="*/ 0 h 1180"/>
                  <a:gd name="T6" fmla="*/ 0 w 1270"/>
                  <a:gd name="T7" fmla="*/ 0 h 1180"/>
                  <a:gd name="T8" fmla="*/ 0 w 1270"/>
                  <a:gd name="T9" fmla="*/ 0 h 1180"/>
                  <a:gd name="T10" fmla="*/ 0 w 1270"/>
                  <a:gd name="T11" fmla="*/ 0 h 1180"/>
                  <a:gd name="T12" fmla="*/ 0 w 1270"/>
                  <a:gd name="T13" fmla="*/ 0 h 1180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1270"/>
                  <a:gd name="T22" fmla="*/ 0 h 1180"/>
                  <a:gd name="T23" fmla="*/ 1270 w 1270"/>
                  <a:gd name="T24" fmla="*/ 1180 h 1180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1270" h="1180">
                    <a:moveTo>
                      <a:pt x="680" y="0"/>
                    </a:moveTo>
                    <a:lnTo>
                      <a:pt x="454" y="409"/>
                    </a:lnTo>
                    <a:lnTo>
                      <a:pt x="272" y="772"/>
                    </a:lnTo>
                    <a:lnTo>
                      <a:pt x="0" y="862"/>
                    </a:lnTo>
                    <a:lnTo>
                      <a:pt x="272" y="1180"/>
                    </a:lnTo>
                    <a:lnTo>
                      <a:pt x="363" y="953"/>
                    </a:lnTo>
                    <a:lnTo>
                      <a:pt x="1270" y="681"/>
                    </a:lnTo>
                  </a:path>
                </a:pathLst>
              </a:custGeom>
              <a:solidFill>
                <a:schemeClr val="bg1"/>
              </a:solidFill>
              <a:ln w="12700" cap="flat" cmpd="sng">
                <a:solidFill>
                  <a:srgbClr val="B2B2B2"/>
                </a:solidFill>
                <a:prstDash val="solid"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2081" name="Freeform 174"/>
              <p:cNvSpPr>
                <a:spLocks/>
              </p:cNvSpPr>
              <p:nvPr/>
            </p:nvSpPr>
            <p:spPr bwMode="auto">
              <a:xfrm>
                <a:off x="238" y="3607"/>
                <a:ext cx="46" cy="41"/>
              </a:xfrm>
              <a:custGeom>
                <a:avLst/>
                <a:gdLst>
                  <a:gd name="T0" fmla="*/ 0 w 272"/>
                  <a:gd name="T1" fmla="*/ 0 h 318"/>
                  <a:gd name="T2" fmla="*/ 0 w 272"/>
                  <a:gd name="T3" fmla="*/ 0 h 318"/>
                  <a:gd name="T4" fmla="*/ 0 w 272"/>
                  <a:gd name="T5" fmla="*/ 0 h 318"/>
                  <a:gd name="T6" fmla="*/ 0 60000 65536"/>
                  <a:gd name="T7" fmla="*/ 0 60000 65536"/>
                  <a:gd name="T8" fmla="*/ 0 60000 65536"/>
                  <a:gd name="T9" fmla="*/ 0 w 272"/>
                  <a:gd name="T10" fmla="*/ 0 h 318"/>
                  <a:gd name="T11" fmla="*/ 272 w 272"/>
                  <a:gd name="T12" fmla="*/ 318 h 318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72" h="318">
                    <a:moveTo>
                      <a:pt x="0" y="0"/>
                    </a:moveTo>
                    <a:cubicBezTo>
                      <a:pt x="23" y="87"/>
                      <a:pt x="46" y="174"/>
                      <a:pt x="91" y="227"/>
                    </a:cubicBezTo>
                    <a:cubicBezTo>
                      <a:pt x="136" y="280"/>
                      <a:pt x="204" y="299"/>
                      <a:pt x="272" y="318"/>
                    </a:cubicBezTo>
                  </a:path>
                </a:pathLst>
              </a:custGeom>
              <a:solidFill>
                <a:schemeClr val="bg1"/>
              </a:solidFill>
              <a:ln w="12700" cap="flat" cmpd="sng">
                <a:solidFill>
                  <a:srgbClr val="B2B2B2"/>
                </a:solidFill>
                <a:prstDash val="solid"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2082" name="Freeform 175"/>
              <p:cNvSpPr>
                <a:spLocks/>
              </p:cNvSpPr>
              <p:nvPr/>
            </p:nvSpPr>
            <p:spPr bwMode="auto">
              <a:xfrm>
                <a:off x="289" y="3591"/>
                <a:ext cx="54" cy="70"/>
              </a:xfrm>
              <a:custGeom>
                <a:avLst/>
                <a:gdLst>
                  <a:gd name="T0" fmla="*/ 0 w 318"/>
                  <a:gd name="T1" fmla="*/ 0 h 541"/>
                  <a:gd name="T2" fmla="*/ 0 w 318"/>
                  <a:gd name="T3" fmla="*/ 0 h 541"/>
                  <a:gd name="T4" fmla="*/ 0 w 318"/>
                  <a:gd name="T5" fmla="*/ 0 h 541"/>
                  <a:gd name="T6" fmla="*/ 0 w 318"/>
                  <a:gd name="T7" fmla="*/ 0 h 541"/>
                  <a:gd name="T8" fmla="*/ 0 w 318"/>
                  <a:gd name="T9" fmla="*/ 0 h 541"/>
                  <a:gd name="T10" fmla="*/ 0 w 318"/>
                  <a:gd name="T11" fmla="*/ 0 h 541"/>
                  <a:gd name="T12" fmla="*/ 0 w 318"/>
                  <a:gd name="T13" fmla="*/ 0 h 541"/>
                  <a:gd name="T14" fmla="*/ 0 w 318"/>
                  <a:gd name="T15" fmla="*/ 0 h 541"/>
                  <a:gd name="T16" fmla="*/ 0 w 318"/>
                  <a:gd name="T17" fmla="*/ 0 h 541"/>
                  <a:gd name="T18" fmla="*/ 0 w 318"/>
                  <a:gd name="T19" fmla="*/ 0 h 541"/>
                  <a:gd name="T20" fmla="*/ 0 w 318"/>
                  <a:gd name="T21" fmla="*/ 0 h 541"/>
                  <a:gd name="T22" fmla="*/ 0 w 318"/>
                  <a:gd name="T23" fmla="*/ 0 h 541"/>
                  <a:gd name="T24" fmla="*/ 0 w 318"/>
                  <a:gd name="T25" fmla="*/ 0 h 541"/>
                  <a:gd name="T26" fmla="*/ 0 w 318"/>
                  <a:gd name="T27" fmla="*/ 0 h 541"/>
                  <a:gd name="T28" fmla="*/ 0 w 318"/>
                  <a:gd name="T29" fmla="*/ 0 h 541"/>
                  <a:gd name="T30" fmla="*/ 0 w 318"/>
                  <a:gd name="T31" fmla="*/ 0 h 541"/>
                  <a:gd name="T32" fmla="*/ 0 w 318"/>
                  <a:gd name="T33" fmla="*/ 0 h 541"/>
                  <a:gd name="T34" fmla="*/ 0 w 318"/>
                  <a:gd name="T35" fmla="*/ 0 h 541"/>
                  <a:gd name="T36" fmla="*/ 0 w 318"/>
                  <a:gd name="T37" fmla="*/ 0 h 541"/>
                  <a:gd name="T38" fmla="*/ 0 w 318"/>
                  <a:gd name="T39" fmla="*/ 0 h 541"/>
                  <a:gd name="T40" fmla="*/ 0 w 318"/>
                  <a:gd name="T41" fmla="*/ 0 h 541"/>
                  <a:gd name="T42" fmla="*/ 0 w 318"/>
                  <a:gd name="T43" fmla="*/ 0 h 541"/>
                  <a:gd name="T44" fmla="*/ 0 w 318"/>
                  <a:gd name="T45" fmla="*/ 0 h 541"/>
                  <a:gd name="T46" fmla="*/ 0 w 318"/>
                  <a:gd name="T47" fmla="*/ 0 h 541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w 318"/>
                  <a:gd name="T73" fmla="*/ 0 h 541"/>
                  <a:gd name="T74" fmla="*/ 318 w 318"/>
                  <a:gd name="T75" fmla="*/ 541 h 541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T72" t="T73" r="T74" b="T75"/>
                <a:pathLst>
                  <a:path w="318" h="541">
                    <a:moveTo>
                      <a:pt x="48" y="0"/>
                    </a:moveTo>
                    <a:cubicBezTo>
                      <a:pt x="55" y="35"/>
                      <a:pt x="48" y="22"/>
                      <a:pt x="63" y="42"/>
                    </a:cubicBezTo>
                    <a:cubicBezTo>
                      <a:pt x="68" y="57"/>
                      <a:pt x="71" y="72"/>
                      <a:pt x="84" y="81"/>
                    </a:cubicBezTo>
                    <a:cubicBezTo>
                      <a:pt x="99" y="104"/>
                      <a:pt x="91" y="94"/>
                      <a:pt x="108" y="111"/>
                    </a:cubicBezTo>
                    <a:cubicBezTo>
                      <a:pt x="113" y="126"/>
                      <a:pt x="122" y="128"/>
                      <a:pt x="132" y="138"/>
                    </a:cubicBezTo>
                    <a:cubicBezTo>
                      <a:pt x="155" y="161"/>
                      <a:pt x="189" y="181"/>
                      <a:pt x="222" y="186"/>
                    </a:cubicBezTo>
                    <a:cubicBezTo>
                      <a:pt x="247" y="194"/>
                      <a:pt x="272" y="206"/>
                      <a:pt x="291" y="225"/>
                    </a:cubicBezTo>
                    <a:cubicBezTo>
                      <a:pt x="302" y="259"/>
                      <a:pt x="318" y="309"/>
                      <a:pt x="279" y="324"/>
                    </a:cubicBezTo>
                    <a:cubicBezTo>
                      <a:pt x="254" y="349"/>
                      <a:pt x="225" y="358"/>
                      <a:pt x="192" y="369"/>
                    </a:cubicBezTo>
                    <a:cubicBezTo>
                      <a:pt x="176" y="385"/>
                      <a:pt x="158" y="383"/>
                      <a:pt x="138" y="393"/>
                    </a:cubicBezTo>
                    <a:cubicBezTo>
                      <a:pt x="122" y="401"/>
                      <a:pt x="114" y="410"/>
                      <a:pt x="96" y="414"/>
                    </a:cubicBezTo>
                    <a:cubicBezTo>
                      <a:pt x="90" y="418"/>
                      <a:pt x="83" y="419"/>
                      <a:pt x="78" y="423"/>
                    </a:cubicBezTo>
                    <a:cubicBezTo>
                      <a:pt x="43" y="450"/>
                      <a:pt x="76" y="435"/>
                      <a:pt x="45" y="447"/>
                    </a:cubicBezTo>
                    <a:cubicBezTo>
                      <a:pt x="24" y="468"/>
                      <a:pt x="34" y="460"/>
                      <a:pt x="18" y="471"/>
                    </a:cubicBezTo>
                    <a:cubicBezTo>
                      <a:pt x="11" y="482"/>
                      <a:pt x="4" y="495"/>
                      <a:pt x="0" y="507"/>
                    </a:cubicBezTo>
                    <a:cubicBezTo>
                      <a:pt x="4" y="540"/>
                      <a:pt x="5" y="532"/>
                      <a:pt x="36" y="540"/>
                    </a:cubicBezTo>
                    <a:cubicBezTo>
                      <a:pt x="56" y="539"/>
                      <a:pt x="76" y="541"/>
                      <a:pt x="96" y="537"/>
                    </a:cubicBezTo>
                    <a:cubicBezTo>
                      <a:pt x="107" y="535"/>
                      <a:pt x="123" y="519"/>
                      <a:pt x="123" y="519"/>
                    </a:cubicBezTo>
                    <a:cubicBezTo>
                      <a:pt x="131" y="506"/>
                      <a:pt x="133" y="493"/>
                      <a:pt x="141" y="480"/>
                    </a:cubicBezTo>
                    <a:cubicBezTo>
                      <a:pt x="147" y="457"/>
                      <a:pt x="153" y="435"/>
                      <a:pt x="156" y="411"/>
                    </a:cubicBezTo>
                    <a:cubicBezTo>
                      <a:pt x="155" y="374"/>
                      <a:pt x="155" y="337"/>
                      <a:pt x="153" y="300"/>
                    </a:cubicBezTo>
                    <a:cubicBezTo>
                      <a:pt x="151" y="253"/>
                      <a:pt x="121" y="191"/>
                      <a:pt x="105" y="147"/>
                    </a:cubicBezTo>
                    <a:cubicBezTo>
                      <a:pt x="94" y="118"/>
                      <a:pt x="91" y="100"/>
                      <a:pt x="69" y="78"/>
                    </a:cubicBezTo>
                    <a:cubicBezTo>
                      <a:pt x="60" y="50"/>
                      <a:pt x="36" y="30"/>
                      <a:pt x="48" y="0"/>
                    </a:cubicBezTo>
                    <a:close/>
                  </a:path>
                </a:pathLst>
              </a:custGeom>
              <a:noFill/>
              <a:ln w="12700" cap="flat" cmpd="sng">
                <a:solidFill>
                  <a:srgbClr val="B2B2B2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2083" name="Oval 176"/>
              <p:cNvSpPr>
                <a:spLocks noChangeArrowheads="1"/>
              </p:cNvSpPr>
              <p:nvPr/>
            </p:nvSpPr>
            <p:spPr bwMode="auto">
              <a:xfrm rot="-2261442">
                <a:off x="363" y="3458"/>
                <a:ext cx="90" cy="138"/>
              </a:xfrm>
              <a:prstGeom prst="ellipse">
                <a:avLst/>
              </a:prstGeom>
              <a:solidFill>
                <a:schemeClr val="bg1"/>
              </a:solidFill>
              <a:ln w="12700" algn="ctr">
                <a:solidFill>
                  <a:srgbClr val="B2B2B2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1pPr>
                <a:lvl2pPr marL="742950" indent="-285750"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2pPr>
                <a:lvl3pPr marL="1143000" indent="-228600"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3pPr>
                <a:lvl4pPr marL="1600200" indent="-228600"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4pPr>
                <a:lvl5pPr marL="2057400" indent="-228600"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9pPr>
              </a:lstStyle>
              <a:p>
                <a:pPr algn="ctr" eaLnBrk="1" hangingPunct="1"/>
                <a:endParaRPr lang="ja-JP" altLang="en-US"/>
              </a:p>
            </p:txBody>
          </p:sp>
        </p:grpSp>
        <p:grpSp>
          <p:nvGrpSpPr>
            <p:cNvPr id="2073" name="Group 178"/>
            <p:cNvGrpSpPr>
              <a:grpSpLocks/>
            </p:cNvGrpSpPr>
            <p:nvPr/>
          </p:nvGrpSpPr>
          <p:grpSpPr bwMode="auto">
            <a:xfrm>
              <a:off x="210" y="3418"/>
              <a:ext cx="283" cy="273"/>
              <a:chOff x="210" y="3438"/>
              <a:chExt cx="283" cy="273"/>
            </a:xfrm>
          </p:grpSpPr>
          <p:sp>
            <p:nvSpPr>
              <p:cNvPr id="2074" name="Rectangle 179"/>
              <p:cNvSpPr>
                <a:spLocks noChangeArrowheads="1"/>
              </p:cNvSpPr>
              <p:nvPr/>
            </p:nvSpPr>
            <p:spPr bwMode="auto">
              <a:xfrm>
                <a:off x="210" y="3438"/>
                <a:ext cx="283" cy="273"/>
              </a:xfrm>
              <a:prstGeom prst="rect">
                <a:avLst/>
              </a:prstGeom>
              <a:solidFill>
                <a:srgbClr val="99CC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1pPr>
                <a:lvl2pPr marL="742950" indent="-285750"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2pPr>
                <a:lvl3pPr marL="1143000" indent="-228600"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3pPr>
                <a:lvl4pPr marL="1600200" indent="-228600"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4pPr>
                <a:lvl5pPr marL="2057400" indent="-228600"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9pPr>
              </a:lstStyle>
              <a:p>
                <a:pPr algn="ctr" eaLnBrk="1" hangingPunct="1"/>
                <a:endParaRPr lang="ja-JP" altLang="en-US"/>
              </a:p>
            </p:txBody>
          </p:sp>
          <p:sp>
            <p:nvSpPr>
              <p:cNvPr id="2075" name="Freeform 180"/>
              <p:cNvSpPr>
                <a:spLocks/>
              </p:cNvSpPr>
              <p:nvPr/>
            </p:nvSpPr>
            <p:spPr bwMode="auto">
              <a:xfrm>
                <a:off x="238" y="3495"/>
                <a:ext cx="214" cy="153"/>
              </a:xfrm>
              <a:custGeom>
                <a:avLst/>
                <a:gdLst>
                  <a:gd name="T0" fmla="*/ 0 w 1270"/>
                  <a:gd name="T1" fmla="*/ 0 h 1180"/>
                  <a:gd name="T2" fmla="*/ 0 w 1270"/>
                  <a:gd name="T3" fmla="*/ 0 h 1180"/>
                  <a:gd name="T4" fmla="*/ 0 w 1270"/>
                  <a:gd name="T5" fmla="*/ 0 h 1180"/>
                  <a:gd name="T6" fmla="*/ 0 w 1270"/>
                  <a:gd name="T7" fmla="*/ 0 h 1180"/>
                  <a:gd name="T8" fmla="*/ 0 w 1270"/>
                  <a:gd name="T9" fmla="*/ 0 h 1180"/>
                  <a:gd name="T10" fmla="*/ 0 w 1270"/>
                  <a:gd name="T11" fmla="*/ 0 h 1180"/>
                  <a:gd name="T12" fmla="*/ 0 w 1270"/>
                  <a:gd name="T13" fmla="*/ 0 h 1180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1270"/>
                  <a:gd name="T22" fmla="*/ 0 h 1180"/>
                  <a:gd name="T23" fmla="*/ 1270 w 1270"/>
                  <a:gd name="T24" fmla="*/ 1180 h 1180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1270" h="1180">
                    <a:moveTo>
                      <a:pt x="680" y="0"/>
                    </a:moveTo>
                    <a:lnTo>
                      <a:pt x="454" y="409"/>
                    </a:lnTo>
                    <a:lnTo>
                      <a:pt x="272" y="772"/>
                    </a:lnTo>
                    <a:lnTo>
                      <a:pt x="0" y="862"/>
                    </a:lnTo>
                    <a:lnTo>
                      <a:pt x="272" y="1180"/>
                    </a:lnTo>
                    <a:lnTo>
                      <a:pt x="363" y="953"/>
                    </a:lnTo>
                    <a:lnTo>
                      <a:pt x="1270" y="681"/>
                    </a:lnTo>
                  </a:path>
                </a:pathLst>
              </a:custGeom>
              <a:solidFill>
                <a:schemeClr val="bg1"/>
              </a:solidFill>
              <a:ln w="12700" cap="flat" cmpd="sng">
                <a:solidFill>
                  <a:srgbClr val="B2B2B2"/>
                </a:solidFill>
                <a:prstDash val="solid"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2076" name="Freeform 181"/>
              <p:cNvSpPr>
                <a:spLocks/>
              </p:cNvSpPr>
              <p:nvPr/>
            </p:nvSpPr>
            <p:spPr bwMode="auto">
              <a:xfrm>
                <a:off x="238" y="3607"/>
                <a:ext cx="46" cy="41"/>
              </a:xfrm>
              <a:custGeom>
                <a:avLst/>
                <a:gdLst>
                  <a:gd name="T0" fmla="*/ 0 w 272"/>
                  <a:gd name="T1" fmla="*/ 0 h 318"/>
                  <a:gd name="T2" fmla="*/ 0 w 272"/>
                  <a:gd name="T3" fmla="*/ 0 h 318"/>
                  <a:gd name="T4" fmla="*/ 0 w 272"/>
                  <a:gd name="T5" fmla="*/ 0 h 318"/>
                  <a:gd name="T6" fmla="*/ 0 60000 65536"/>
                  <a:gd name="T7" fmla="*/ 0 60000 65536"/>
                  <a:gd name="T8" fmla="*/ 0 60000 65536"/>
                  <a:gd name="T9" fmla="*/ 0 w 272"/>
                  <a:gd name="T10" fmla="*/ 0 h 318"/>
                  <a:gd name="T11" fmla="*/ 272 w 272"/>
                  <a:gd name="T12" fmla="*/ 318 h 318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72" h="318">
                    <a:moveTo>
                      <a:pt x="0" y="0"/>
                    </a:moveTo>
                    <a:cubicBezTo>
                      <a:pt x="23" y="87"/>
                      <a:pt x="46" y="174"/>
                      <a:pt x="91" y="227"/>
                    </a:cubicBezTo>
                    <a:cubicBezTo>
                      <a:pt x="136" y="280"/>
                      <a:pt x="204" y="299"/>
                      <a:pt x="272" y="318"/>
                    </a:cubicBezTo>
                  </a:path>
                </a:pathLst>
              </a:custGeom>
              <a:solidFill>
                <a:schemeClr val="bg1"/>
              </a:solidFill>
              <a:ln w="12700" cap="flat" cmpd="sng">
                <a:solidFill>
                  <a:srgbClr val="B2B2B2"/>
                </a:solidFill>
                <a:prstDash val="solid"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2077" name="Freeform 182"/>
              <p:cNvSpPr>
                <a:spLocks/>
              </p:cNvSpPr>
              <p:nvPr/>
            </p:nvSpPr>
            <p:spPr bwMode="auto">
              <a:xfrm>
                <a:off x="289" y="3591"/>
                <a:ext cx="54" cy="70"/>
              </a:xfrm>
              <a:custGeom>
                <a:avLst/>
                <a:gdLst>
                  <a:gd name="T0" fmla="*/ 0 w 318"/>
                  <a:gd name="T1" fmla="*/ 0 h 541"/>
                  <a:gd name="T2" fmla="*/ 0 w 318"/>
                  <a:gd name="T3" fmla="*/ 0 h 541"/>
                  <a:gd name="T4" fmla="*/ 0 w 318"/>
                  <a:gd name="T5" fmla="*/ 0 h 541"/>
                  <a:gd name="T6" fmla="*/ 0 w 318"/>
                  <a:gd name="T7" fmla="*/ 0 h 541"/>
                  <a:gd name="T8" fmla="*/ 0 w 318"/>
                  <a:gd name="T9" fmla="*/ 0 h 541"/>
                  <a:gd name="T10" fmla="*/ 0 w 318"/>
                  <a:gd name="T11" fmla="*/ 0 h 541"/>
                  <a:gd name="T12" fmla="*/ 0 w 318"/>
                  <a:gd name="T13" fmla="*/ 0 h 541"/>
                  <a:gd name="T14" fmla="*/ 0 w 318"/>
                  <a:gd name="T15" fmla="*/ 0 h 541"/>
                  <a:gd name="T16" fmla="*/ 0 w 318"/>
                  <a:gd name="T17" fmla="*/ 0 h 541"/>
                  <a:gd name="T18" fmla="*/ 0 w 318"/>
                  <a:gd name="T19" fmla="*/ 0 h 541"/>
                  <a:gd name="T20" fmla="*/ 0 w 318"/>
                  <a:gd name="T21" fmla="*/ 0 h 541"/>
                  <a:gd name="T22" fmla="*/ 0 w 318"/>
                  <a:gd name="T23" fmla="*/ 0 h 541"/>
                  <a:gd name="T24" fmla="*/ 0 w 318"/>
                  <a:gd name="T25" fmla="*/ 0 h 541"/>
                  <a:gd name="T26" fmla="*/ 0 w 318"/>
                  <a:gd name="T27" fmla="*/ 0 h 541"/>
                  <a:gd name="T28" fmla="*/ 0 w 318"/>
                  <a:gd name="T29" fmla="*/ 0 h 541"/>
                  <a:gd name="T30" fmla="*/ 0 w 318"/>
                  <a:gd name="T31" fmla="*/ 0 h 541"/>
                  <a:gd name="T32" fmla="*/ 0 w 318"/>
                  <a:gd name="T33" fmla="*/ 0 h 541"/>
                  <a:gd name="T34" fmla="*/ 0 w 318"/>
                  <a:gd name="T35" fmla="*/ 0 h 541"/>
                  <a:gd name="T36" fmla="*/ 0 w 318"/>
                  <a:gd name="T37" fmla="*/ 0 h 541"/>
                  <a:gd name="T38" fmla="*/ 0 w 318"/>
                  <a:gd name="T39" fmla="*/ 0 h 541"/>
                  <a:gd name="T40" fmla="*/ 0 w 318"/>
                  <a:gd name="T41" fmla="*/ 0 h 541"/>
                  <a:gd name="T42" fmla="*/ 0 w 318"/>
                  <a:gd name="T43" fmla="*/ 0 h 541"/>
                  <a:gd name="T44" fmla="*/ 0 w 318"/>
                  <a:gd name="T45" fmla="*/ 0 h 541"/>
                  <a:gd name="T46" fmla="*/ 0 w 318"/>
                  <a:gd name="T47" fmla="*/ 0 h 541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w 318"/>
                  <a:gd name="T73" fmla="*/ 0 h 541"/>
                  <a:gd name="T74" fmla="*/ 318 w 318"/>
                  <a:gd name="T75" fmla="*/ 541 h 541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T72" t="T73" r="T74" b="T75"/>
                <a:pathLst>
                  <a:path w="318" h="541">
                    <a:moveTo>
                      <a:pt x="48" y="0"/>
                    </a:moveTo>
                    <a:cubicBezTo>
                      <a:pt x="55" y="35"/>
                      <a:pt x="48" y="22"/>
                      <a:pt x="63" y="42"/>
                    </a:cubicBezTo>
                    <a:cubicBezTo>
                      <a:pt x="68" y="57"/>
                      <a:pt x="71" y="72"/>
                      <a:pt x="84" y="81"/>
                    </a:cubicBezTo>
                    <a:cubicBezTo>
                      <a:pt x="99" y="104"/>
                      <a:pt x="91" y="94"/>
                      <a:pt x="108" y="111"/>
                    </a:cubicBezTo>
                    <a:cubicBezTo>
                      <a:pt x="113" y="126"/>
                      <a:pt x="122" y="128"/>
                      <a:pt x="132" y="138"/>
                    </a:cubicBezTo>
                    <a:cubicBezTo>
                      <a:pt x="155" y="161"/>
                      <a:pt x="189" y="181"/>
                      <a:pt x="222" y="186"/>
                    </a:cubicBezTo>
                    <a:cubicBezTo>
                      <a:pt x="247" y="194"/>
                      <a:pt x="272" y="206"/>
                      <a:pt x="291" y="225"/>
                    </a:cubicBezTo>
                    <a:cubicBezTo>
                      <a:pt x="302" y="259"/>
                      <a:pt x="318" y="309"/>
                      <a:pt x="279" y="324"/>
                    </a:cubicBezTo>
                    <a:cubicBezTo>
                      <a:pt x="254" y="349"/>
                      <a:pt x="225" y="358"/>
                      <a:pt x="192" y="369"/>
                    </a:cubicBezTo>
                    <a:cubicBezTo>
                      <a:pt x="176" y="385"/>
                      <a:pt x="158" y="383"/>
                      <a:pt x="138" y="393"/>
                    </a:cubicBezTo>
                    <a:cubicBezTo>
                      <a:pt x="122" y="401"/>
                      <a:pt x="114" y="410"/>
                      <a:pt x="96" y="414"/>
                    </a:cubicBezTo>
                    <a:cubicBezTo>
                      <a:pt x="90" y="418"/>
                      <a:pt x="83" y="419"/>
                      <a:pt x="78" y="423"/>
                    </a:cubicBezTo>
                    <a:cubicBezTo>
                      <a:pt x="43" y="450"/>
                      <a:pt x="76" y="435"/>
                      <a:pt x="45" y="447"/>
                    </a:cubicBezTo>
                    <a:cubicBezTo>
                      <a:pt x="24" y="468"/>
                      <a:pt x="34" y="460"/>
                      <a:pt x="18" y="471"/>
                    </a:cubicBezTo>
                    <a:cubicBezTo>
                      <a:pt x="11" y="482"/>
                      <a:pt x="4" y="495"/>
                      <a:pt x="0" y="507"/>
                    </a:cubicBezTo>
                    <a:cubicBezTo>
                      <a:pt x="4" y="540"/>
                      <a:pt x="5" y="532"/>
                      <a:pt x="36" y="540"/>
                    </a:cubicBezTo>
                    <a:cubicBezTo>
                      <a:pt x="56" y="539"/>
                      <a:pt x="76" y="541"/>
                      <a:pt x="96" y="537"/>
                    </a:cubicBezTo>
                    <a:cubicBezTo>
                      <a:pt x="107" y="535"/>
                      <a:pt x="123" y="519"/>
                      <a:pt x="123" y="519"/>
                    </a:cubicBezTo>
                    <a:cubicBezTo>
                      <a:pt x="131" y="506"/>
                      <a:pt x="133" y="493"/>
                      <a:pt x="141" y="480"/>
                    </a:cubicBezTo>
                    <a:cubicBezTo>
                      <a:pt x="147" y="457"/>
                      <a:pt x="153" y="435"/>
                      <a:pt x="156" y="411"/>
                    </a:cubicBezTo>
                    <a:cubicBezTo>
                      <a:pt x="155" y="374"/>
                      <a:pt x="155" y="337"/>
                      <a:pt x="153" y="300"/>
                    </a:cubicBezTo>
                    <a:cubicBezTo>
                      <a:pt x="151" y="253"/>
                      <a:pt x="121" y="191"/>
                      <a:pt x="105" y="147"/>
                    </a:cubicBezTo>
                    <a:cubicBezTo>
                      <a:pt x="94" y="118"/>
                      <a:pt x="91" y="100"/>
                      <a:pt x="69" y="78"/>
                    </a:cubicBezTo>
                    <a:cubicBezTo>
                      <a:pt x="60" y="50"/>
                      <a:pt x="36" y="30"/>
                      <a:pt x="48" y="0"/>
                    </a:cubicBezTo>
                    <a:close/>
                  </a:path>
                </a:pathLst>
              </a:custGeom>
              <a:noFill/>
              <a:ln w="12700" cap="flat" cmpd="sng">
                <a:solidFill>
                  <a:srgbClr val="B2B2B2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2078" name="Oval 183"/>
              <p:cNvSpPr>
                <a:spLocks noChangeArrowheads="1"/>
              </p:cNvSpPr>
              <p:nvPr/>
            </p:nvSpPr>
            <p:spPr bwMode="auto">
              <a:xfrm rot="-2261442">
                <a:off x="363" y="3458"/>
                <a:ext cx="90" cy="138"/>
              </a:xfrm>
              <a:prstGeom prst="ellipse">
                <a:avLst/>
              </a:prstGeom>
              <a:solidFill>
                <a:schemeClr val="bg1"/>
              </a:solidFill>
              <a:ln w="12700" algn="ctr">
                <a:solidFill>
                  <a:srgbClr val="B2B2B2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1pPr>
                <a:lvl2pPr marL="742950" indent="-285750"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2pPr>
                <a:lvl3pPr marL="1143000" indent="-228600"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3pPr>
                <a:lvl4pPr marL="1600200" indent="-228600"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4pPr>
                <a:lvl5pPr marL="2057400" indent="-228600"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9pPr>
              </a:lstStyle>
              <a:p>
                <a:pPr algn="ctr" eaLnBrk="1" hangingPunct="1"/>
                <a:endParaRPr lang="ja-JP" altLang="en-US"/>
              </a:p>
            </p:txBody>
          </p:sp>
        </p:grpSp>
      </p:grpSp>
      <p:sp>
        <p:nvSpPr>
          <p:cNvPr id="2067" name="Text Box 17"/>
          <p:cNvSpPr txBox="1">
            <a:spLocks noChangeArrowheads="1"/>
          </p:cNvSpPr>
          <p:nvPr/>
        </p:nvSpPr>
        <p:spPr bwMode="auto">
          <a:xfrm>
            <a:off x="361950" y="8010525"/>
            <a:ext cx="6119813" cy="13017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Ins="18000">
            <a:spAutoFit/>
          </a:bodyPr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lnSpc>
                <a:spcPct val="110000"/>
              </a:lnSpc>
            </a:pPr>
            <a:r>
              <a:rPr lang="ja-JP" altLang="ja-JP" sz="1200" dirty="0">
                <a:ea typeface="HG丸ｺﾞｼｯｸM-PRO" panose="020F0600000000000000" pitchFamily="50" charset="-128"/>
              </a:rPr>
              <a:t>「人はエラーをするもの」。これを踏まえた上で、管理・監督者、スタッフは、実務者</a:t>
            </a:r>
            <a:endParaRPr lang="ja-JP" altLang="en-US" sz="1200" dirty="0">
              <a:ea typeface="HG丸ｺﾞｼｯｸM-PRO" panose="020F0600000000000000" pitchFamily="50" charset="-128"/>
            </a:endParaRPr>
          </a:p>
          <a:p>
            <a:pPr>
              <a:lnSpc>
                <a:spcPct val="110000"/>
              </a:lnSpc>
            </a:pPr>
            <a:r>
              <a:rPr lang="ja-JP" altLang="ja-JP" sz="1200" dirty="0">
                <a:ea typeface="HG丸ｺﾞｼｯｸM-PRO" panose="020F0600000000000000" pitchFamily="50" charset="-128"/>
              </a:rPr>
              <a:t>に対して教育・訓練、指導・支援を行ったり、さらには「ポカよけ」をしたり、エラー</a:t>
            </a:r>
            <a:endParaRPr lang="ja-JP" altLang="en-US" sz="1200" dirty="0">
              <a:ea typeface="HG丸ｺﾞｼｯｸM-PRO" panose="020F0600000000000000" pitchFamily="50" charset="-128"/>
            </a:endParaRPr>
          </a:p>
          <a:p>
            <a:pPr>
              <a:lnSpc>
                <a:spcPct val="110000"/>
              </a:lnSpc>
            </a:pPr>
            <a:r>
              <a:rPr lang="ja-JP" altLang="ja-JP" sz="1200" dirty="0">
                <a:ea typeface="HG丸ｺﾞｼｯｸM-PRO" panose="020F0600000000000000" pitchFamily="50" charset="-128"/>
              </a:rPr>
              <a:t>が起きたときには真の原因を追究し、対策を講じて再発防止をしていく。これは生産現</a:t>
            </a:r>
            <a:endParaRPr lang="ja-JP" altLang="en-US" sz="1200" dirty="0">
              <a:ea typeface="HG丸ｺﾞｼｯｸM-PRO" panose="020F0600000000000000" pitchFamily="50" charset="-128"/>
            </a:endParaRPr>
          </a:p>
          <a:p>
            <a:pPr>
              <a:lnSpc>
                <a:spcPct val="110000"/>
              </a:lnSpc>
            </a:pPr>
            <a:r>
              <a:rPr lang="ja-JP" altLang="ja-JP" sz="1200" dirty="0">
                <a:ea typeface="HG丸ｺﾞｼｯｸM-PRO" panose="020F0600000000000000" pitchFamily="50" charset="-128"/>
              </a:rPr>
              <a:t>場に限らず、事務・販売・サービス、あるいは医療・福祉など、あらゆる職種、職場に</a:t>
            </a:r>
            <a:endParaRPr lang="ja-JP" altLang="en-US" sz="1200" dirty="0">
              <a:ea typeface="HG丸ｺﾞｼｯｸM-PRO" panose="020F0600000000000000" pitchFamily="50" charset="-128"/>
            </a:endParaRPr>
          </a:p>
          <a:p>
            <a:pPr>
              <a:lnSpc>
                <a:spcPct val="110000"/>
              </a:lnSpc>
            </a:pPr>
            <a:r>
              <a:rPr lang="ja-JP" altLang="ja-JP" sz="1200" dirty="0">
                <a:ea typeface="HG丸ｺﾞｼｯｸM-PRO" panose="020F0600000000000000" pitchFamily="50" charset="-128"/>
              </a:rPr>
              <a:t>あてはまることです。本講座は、これまで「アイマイ」にされてきたヒューマンエラー</a:t>
            </a:r>
            <a:endParaRPr lang="ja-JP" altLang="en-US" sz="1200" dirty="0">
              <a:ea typeface="HG丸ｺﾞｼｯｸM-PRO" panose="020F0600000000000000" pitchFamily="50" charset="-128"/>
            </a:endParaRPr>
          </a:p>
          <a:p>
            <a:pPr>
              <a:lnSpc>
                <a:spcPct val="110000"/>
              </a:lnSpc>
            </a:pPr>
            <a:r>
              <a:rPr lang="ja-JP" altLang="ja-JP" sz="1200" dirty="0">
                <a:ea typeface="HG丸ｺﾞｼｯｸM-PRO" panose="020F0600000000000000" pitchFamily="50" charset="-128"/>
              </a:rPr>
              <a:t>発生要因の洗い出しを行い、実践的な対処方法について学びます。</a:t>
            </a:r>
          </a:p>
        </p:txBody>
      </p:sp>
      <p:sp>
        <p:nvSpPr>
          <p:cNvPr id="2068" name="Line 121"/>
          <p:cNvSpPr>
            <a:spLocks noChangeShapeType="1"/>
          </p:cNvSpPr>
          <p:nvPr/>
        </p:nvSpPr>
        <p:spPr bwMode="auto">
          <a:xfrm>
            <a:off x="217488" y="7559675"/>
            <a:ext cx="6416675" cy="0"/>
          </a:xfrm>
          <a:prstGeom prst="line">
            <a:avLst/>
          </a:prstGeom>
          <a:noFill/>
          <a:ln w="57150" cmpd="thickThin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069" name="Line 193"/>
          <p:cNvSpPr>
            <a:spLocks noChangeShapeType="1"/>
          </p:cNvSpPr>
          <p:nvPr/>
        </p:nvSpPr>
        <p:spPr bwMode="auto">
          <a:xfrm>
            <a:off x="220663" y="5318125"/>
            <a:ext cx="6416675" cy="0"/>
          </a:xfrm>
          <a:prstGeom prst="line">
            <a:avLst/>
          </a:prstGeom>
          <a:noFill/>
          <a:ln w="57150" cmpd="thickThin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070" name="Text Box 17"/>
          <p:cNvSpPr txBox="1">
            <a:spLocks noChangeArrowheads="1"/>
          </p:cNvSpPr>
          <p:nvPr/>
        </p:nvSpPr>
        <p:spPr bwMode="auto">
          <a:xfrm>
            <a:off x="361950" y="5740400"/>
            <a:ext cx="6119813" cy="1503363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Ins="18000">
            <a:spAutoFit/>
          </a:bodyPr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lnSpc>
                <a:spcPct val="110000"/>
              </a:lnSpc>
            </a:pPr>
            <a:r>
              <a:rPr lang="ja-JP" altLang="ja-JP" sz="1200" dirty="0">
                <a:ea typeface="HG丸ｺﾞｼｯｸM-PRO" panose="020F0600000000000000" pitchFamily="50" charset="-128"/>
              </a:rPr>
              <a:t>　昨今、品質にかかわる重大事故や不祥事が後を絶ちません。重大事故や不祥事の陰に</a:t>
            </a:r>
            <a:endParaRPr lang="ja-JP" altLang="en-US" sz="1200" dirty="0">
              <a:ea typeface="HG丸ｺﾞｼｯｸM-PRO" panose="020F0600000000000000" pitchFamily="50" charset="-128"/>
            </a:endParaRPr>
          </a:p>
          <a:p>
            <a:pPr>
              <a:lnSpc>
                <a:spcPct val="110000"/>
              </a:lnSpc>
            </a:pPr>
            <a:r>
              <a:rPr lang="ja-JP" altLang="ja-JP" sz="1200" dirty="0">
                <a:ea typeface="HG丸ｺﾞｼｯｸM-PRO" panose="020F0600000000000000" pitchFamily="50" charset="-128"/>
              </a:rPr>
              <a:t>はいろいろな形で、ヒューマンエラーが潜んでいる場合が多くあります。今、品質管理の分野では、ヒューマンエラーに対処することが最大の課題になっています。</a:t>
            </a:r>
          </a:p>
          <a:p>
            <a:pPr>
              <a:lnSpc>
                <a:spcPct val="110000"/>
              </a:lnSpc>
            </a:pPr>
            <a:r>
              <a:rPr lang="ja-JP" altLang="ja-JP" sz="1200" dirty="0">
                <a:ea typeface="HG丸ｺﾞｼｯｸM-PRO" panose="020F0600000000000000" pitchFamily="50" charset="-128"/>
              </a:rPr>
              <a:t>　ヒューマンエラーの発生した問題については、真の原因をとらえ、対策することが大切であり、真の原因とは何か、各部門の管理・監督者、スタッフが中心となって進めて</a:t>
            </a:r>
            <a:endParaRPr lang="ja-JP" altLang="en-US" sz="1200" dirty="0">
              <a:ea typeface="HG丸ｺﾞｼｯｸM-PRO" panose="020F0600000000000000" pitchFamily="50" charset="-128"/>
            </a:endParaRPr>
          </a:p>
          <a:p>
            <a:pPr>
              <a:lnSpc>
                <a:spcPct val="110000"/>
              </a:lnSpc>
            </a:pPr>
            <a:r>
              <a:rPr lang="ja-JP" altLang="ja-JP" sz="1200" dirty="0">
                <a:ea typeface="HG丸ｺﾞｼｯｸM-PRO" panose="020F0600000000000000" pitchFamily="50" charset="-128"/>
              </a:rPr>
              <a:t>いくことが重要です。本講座では、各階層の方々に、講義や事例の紹介、グループ演習をとおして防止策のノウハウを習得し、実践での成果に結びつけていただきます。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83"/>
          <p:cNvSpPr>
            <a:spLocks noChangeArrowheads="1"/>
          </p:cNvSpPr>
          <p:nvPr/>
        </p:nvSpPr>
        <p:spPr bwMode="auto">
          <a:xfrm>
            <a:off x="217488" y="200025"/>
            <a:ext cx="6405562" cy="2644775"/>
          </a:xfrm>
          <a:prstGeom prst="rect">
            <a:avLst/>
          </a:prstGeom>
          <a:solidFill>
            <a:srgbClr val="FFCC66">
              <a:alpha val="59999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/>
            <a:endParaRPr lang="ja-JP" altLang="en-US"/>
          </a:p>
        </p:txBody>
      </p:sp>
      <p:sp>
        <p:nvSpPr>
          <p:cNvPr id="3075" name="Text Box 17"/>
          <p:cNvSpPr txBox="1">
            <a:spLocks noChangeArrowheads="1"/>
          </p:cNvSpPr>
          <p:nvPr/>
        </p:nvSpPr>
        <p:spPr bwMode="auto">
          <a:xfrm>
            <a:off x="841375" y="255588"/>
            <a:ext cx="1800225" cy="32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Aft>
                <a:spcPct val="50000"/>
              </a:spcAft>
            </a:pPr>
            <a:r>
              <a:rPr lang="ja-JP" altLang="en-US" sz="1500" b="1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研修プログラム</a:t>
            </a:r>
          </a:p>
        </p:txBody>
      </p:sp>
      <p:grpSp>
        <p:nvGrpSpPr>
          <p:cNvPr id="3076" name="Group 144"/>
          <p:cNvGrpSpPr>
            <a:grpSpLocks/>
          </p:cNvGrpSpPr>
          <p:nvPr/>
        </p:nvGrpSpPr>
        <p:grpSpPr bwMode="auto">
          <a:xfrm>
            <a:off x="361950" y="219075"/>
            <a:ext cx="449263" cy="433388"/>
            <a:chOff x="210" y="308"/>
            <a:chExt cx="283" cy="273"/>
          </a:xfrm>
        </p:grpSpPr>
        <p:sp>
          <p:nvSpPr>
            <p:cNvPr id="3102" name="Rectangle 91"/>
            <p:cNvSpPr>
              <a:spLocks noChangeArrowheads="1"/>
            </p:cNvSpPr>
            <p:nvPr/>
          </p:nvSpPr>
          <p:spPr bwMode="auto">
            <a:xfrm>
              <a:off x="210" y="308"/>
              <a:ext cx="283" cy="273"/>
            </a:xfrm>
            <a:prstGeom prst="rect">
              <a:avLst/>
            </a:prstGeom>
            <a:solidFill>
              <a:srgbClr val="FFCC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ctr" eaLnBrk="1" hangingPunct="1"/>
              <a:endParaRPr lang="ja-JP" altLang="en-US"/>
            </a:p>
          </p:txBody>
        </p:sp>
        <p:sp>
          <p:nvSpPr>
            <p:cNvPr id="3103" name="Rectangle 97"/>
            <p:cNvSpPr>
              <a:spLocks noChangeArrowheads="1"/>
            </p:cNvSpPr>
            <p:nvPr/>
          </p:nvSpPr>
          <p:spPr bwMode="auto">
            <a:xfrm>
              <a:off x="210" y="308"/>
              <a:ext cx="283" cy="273"/>
            </a:xfrm>
            <a:prstGeom prst="rect">
              <a:avLst/>
            </a:prstGeom>
            <a:solidFill>
              <a:srgbClr val="FFCC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ctr" eaLnBrk="1" hangingPunct="1"/>
              <a:endParaRPr lang="ja-JP" altLang="en-US"/>
            </a:p>
          </p:txBody>
        </p:sp>
        <p:sp>
          <p:nvSpPr>
            <p:cNvPr id="3104" name="Oval 118"/>
            <p:cNvSpPr>
              <a:spLocks noChangeArrowheads="1"/>
            </p:cNvSpPr>
            <p:nvPr/>
          </p:nvSpPr>
          <p:spPr bwMode="auto">
            <a:xfrm>
              <a:off x="261" y="339"/>
              <a:ext cx="181" cy="181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rgbClr val="B2B2B2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ctr" eaLnBrk="1" hangingPunct="1"/>
              <a:endParaRPr lang="ja-JP" altLang="en-US"/>
            </a:p>
          </p:txBody>
        </p:sp>
        <p:sp>
          <p:nvSpPr>
            <p:cNvPr id="3105" name="Freeform 119"/>
            <p:cNvSpPr>
              <a:spLocks/>
            </p:cNvSpPr>
            <p:nvPr/>
          </p:nvSpPr>
          <p:spPr bwMode="auto">
            <a:xfrm>
              <a:off x="351" y="354"/>
              <a:ext cx="57" cy="79"/>
            </a:xfrm>
            <a:custGeom>
              <a:avLst/>
              <a:gdLst>
                <a:gd name="T0" fmla="*/ 0 w 46"/>
                <a:gd name="T1" fmla="*/ 0 h 45"/>
                <a:gd name="T2" fmla="*/ 0 w 46"/>
                <a:gd name="T3" fmla="*/ 3481135 h 45"/>
                <a:gd name="T4" fmla="*/ 3363 w 46"/>
                <a:gd name="T5" fmla="*/ 3481135 h 45"/>
                <a:gd name="T6" fmla="*/ 0 60000 65536"/>
                <a:gd name="T7" fmla="*/ 0 60000 65536"/>
                <a:gd name="T8" fmla="*/ 0 60000 65536"/>
                <a:gd name="T9" fmla="*/ 0 w 46"/>
                <a:gd name="T10" fmla="*/ 0 h 45"/>
                <a:gd name="T11" fmla="*/ 46 w 46"/>
                <a:gd name="T12" fmla="*/ 45 h 4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6" h="45">
                  <a:moveTo>
                    <a:pt x="0" y="0"/>
                  </a:moveTo>
                  <a:lnTo>
                    <a:pt x="0" y="45"/>
                  </a:lnTo>
                  <a:lnTo>
                    <a:pt x="46" y="45"/>
                  </a:lnTo>
                </a:path>
              </a:pathLst>
            </a:custGeom>
            <a:solidFill>
              <a:schemeClr val="bg1"/>
            </a:solidFill>
            <a:ln w="19050" cap="flat" cmpd="sng">
              <a:solidFill>
                <a:srgbClr val="B2B2B2"/>
              </a:solidFill>
              <a:prstDash val="solid"/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</p:grpSp>
      <p:sp>
        <p:nvSpPr>
          <p:cNvPr id="3077" name="Text Box 17"/>
          <p:cNvSpPr txBox="1">
            <a:spLocks noChangeArrowheads="1"/>
          </p:cNvSpPr>
          <p:nvPr/>
        </p:nvSpPr>
        <p:spPr bwMode="auto">
          <a:xfrm>
            <a:off x="333375" y="560388"/>
            <a:ext cx="6119813" cy="232727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Ins="18000">
            <a:spAutoFit/>
          </a:bodyPr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lnSpc>
                <a:spcPct val="110000"/>
              </a:lnSpc>
            </a:pPr>
            <a:r>
              <a:rPr lang="ja-JP" altLang="en-US" sz="100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 　</a:t>
            </a:r>
            <a:r>
              <a:rPr lang="ja-JP" altLang="en-US" sz="120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８</a:t>
            </a:r>
            <a:r>
              <a:rPr lang="en-US" altLang="ja-JP" sz="120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:40 </a:t>
            </a:r>
            <a:r>
              <a:rPr lang="ja-JP" altLang="en-US" sz="120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～　</a:t>
            </a:r>
            <a:r>
              <a:rPr lang="en-US" altLang="ja-JP" sz="120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9:00</a:t>
            </a:r>
            <a:r>
              <a:rPr lang="ja-JP" altLang="en-US" sz="120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受付</a:t>
            </a:r>
          </a:p>
          <a:p>
            <a:pPr>
              <a:lnSpc>
                <a:spcPct val="110000"/>
              </a:lnSpc>
            </a:pPr>
            <a:r>
              <a:rPr lang="ja-JP" altLang="en-US" sz="100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  　</a:t>
            </a:r>
            <a:r>
              <a:rPr lang="en-US" altLang="ja-JP" sz="120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9:00 </a:t>
            </a:r>
            <a:r>
              <a:rPr lang="ja-JP" altLang="en-US" sz="120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～　</a:t>
            </a:r>
            <a:r>
              <a:rPr lang="en-US" altLang="ja-JP" sz="120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9:10</a:t>
            </a:r>
            <a:r>
              <a:rPr lang="ja-JP" altLang="en-US" sz="120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オリエンテーション，開会の挨拶</a:t>
            </a:r>
          </a:p>
          <a:p>
            <a:pPr>
              <a:lnSpc>
                <a:spcPct val="110000"/>
              </a:lnSpc>
            </a:pPr>
            <a:r>
              <a:rPr lang="ja-JP" altLang="en-US" sz="100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  　</a:t>
            </a:r>
            <a:r>
              <a:rPr lang="en-US" altLang="ja-JP" sz="120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9:10 </a:t>
            </a:r>
            <a:r>
              <a:rPr lang="ja-JP" altLang="en-US" sz="120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～　</a:t>
            </a:r>
            <a:r>
              <a:rPr lang="en-US" altLang="ja-JP" sz="120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9:15</a:t>
            </a:r>
            <a:r>
              <a:rPr lang="ja-JP" altLang="en-US" sz="120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講師紹介</a:t>
            </a:r>
          </a:p>
          <a:p>
            <a:pPr>
              <a:lnSpc>
                <a:spcPct val="110000"/>
              </a:lnSpc>
            </a:pPr>
            <a:r>
              <a:rPr lang="ja-JP" altLang="en-US" sz="100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  　</a:t>
            </a:r>
            <a:r>
              <a:rPr lang="en-US" altLang="ja-JP" sz="120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9:15 </a:t>
            </a:r>
            <a:r>
              <a:rPr lang="ja-JP" altLang="en-US" sz="120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～ </a:t>
            </a:r>
            <a:r>
              <a:rPr lang="en-US" altLang="ja-JP" sz="120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11:15</a:t>
            </a:r>
            <a:r>
              <a:rPr lang="ja-JP" altLang="en-US" sz="120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講義：ヒューマンエラー対策講座</a:t>
            </a:r>
            <a:r>
              <a:rPr lang="en-US" altLang="ja-JP" sz="120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&lt;</a:t>
            </a:r>
            <a:r>
              <a:rPr lang="ja-JP" altLang="en-US" sz="120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実践編</a:t>
            </a:r>
            <a:r>
              <a:rPr lang="en-US" altLang="ja-JP" sz="120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&gt;</a:t>
            </a:r>
          </a:p>
          <a:p>
            <a:pPr>
              <a:lnSpc>
                <a:spcPct val="110000"/>
              </a:lnSpc>
            </a:pPr>
            <a:r>
              <a:rPr lang="ja-JP" altLang="en-US" sz="120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1</a:t>
            </a:r>
            <a:r>
              <a:rPr lang="en-US" altLang="ja-JP" sz="120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1:15 </a:t>
            </a:r>
            <a:r>
              <a:rPr lang="ja-JP" altLang="en-US" sz="120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～ </a:t>
            </a:r>
            <a:r>
              <a:rPr lang="en-US" altLang="ja-JP" sz="120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12:00</a:t>
            </a:r>
            <a:r>
              <a:rPr lang="ja-JP" altLang="en-US" sz="120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グループ演習の進め方</a:t>
            </a:r>
            <a:br>
              <a:rPr lang="ja-JP" altLang="en-US" sz="120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</a:br>
            <a:r>
              <a:rPr lang="ja-JP" altLang="en-US" sz="120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1</a:t>
            </a:r>
            <a:r>
              <a:rPr lang="en-US" altLang="ja-JP" sz="120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2:00 </a:t>
            </a:r>
            <a:r>
              <a:rPr lang="ja-JP" altLang="en-US" sz="120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～ </a:t>
            </a:r>
            <a:r>
              <a:rPr lang="en-US" altLang="ja-JP" sz="120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12:45</a:t>
            </a:r>
            <a:r>
              <a:rPr lang="ja-JP" altLang="en-US" sz="120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昼食・休憩</a:t>
            </a:r>
            <a:br>
              <a:rPr lang="ja-JP" altLang="en-US" sz="120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</a:br>
            <a:r>
              <a:rPr lang="ja-JP" altLang="en-US" sz="120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en-US" altLang="ja-JP" sz="120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12:45 </a:t>
            </a:r>
            <a:r>
              <a:rPr lang="ja-JP" altLang="en-US" sz="120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～ </a:t>
            </a:r>
            <a:r>
              <a:rPr lang="en-US" altLang="ja-JP" sz="120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13:20 </a:t>
            </a:r>
            <a:r>
              <a:rPr lang="ja-JP" altLang="en-US" sz="120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ＴＤＫ歴史みらい館見学</a:t>
            </a:r>
          </a:p>
          <a:p>
            <a:pPr>
              <a:lnSpc>
                <a:spcPct val="110000"/>
              </a:lnSpc>
            </a:pPr>
            <a:r>
              <a:rPr lang="ja-JP" altLang="en-US" sz="120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1</a:t>
            </a:r>
            <a:r>
              <a:rPr lang="en-US" altLang="ja-JP" sz="120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3:20 </a:t>
            </a:r>
            <a:r>
              <a:rPr lang="ja-JP" altLang="en-US" sz="120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～ </a:t>
            </a:r>
            <a:r>
              <a:rPr lang="en-US" altLang="ja-JP" sz="120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15:30</a:t>
            </a:r>
            <a:r>
              <a:rPr lang="ja-JP" altLang="en-US" sz="120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グループ演習（事例研究）</a:t>
            </a:r>
          </a:p>
          <a:p>
            <a:pPr>
              <a:lnSpc>
                <a:spcPct val="110000"/>
              </a:lnSpc>
            </a:pPr>
            <a:r>
              <a:rPr lang="ja-JP" altLang="en-US" sz="120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1</a:t>
            </a:r>
            <a:r>
              <a:rPr lang="en-US" altLang="ja-JP" sz="120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5:30 </a:t>
            </a:r>
            <a:r>
              <a:rPr lang="ja-JP" altLang="en-US" sz="120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～ </a:t>
            </a:r>
            <a:r>
              <a:rPr lang="en-US" altLang="ja-JP" sz="120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16:30</a:t>
            </a:r>
            <a:r>
              <a:rPr lang="ja-JP" altLang="en-US" sz="120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グループ演習の結果発表とまとめ</a:t>
            </a:r>
          </a:p>
          <a:p>
            <a:pPr>
              <a:lnSpc>
                <a:spcPct val="110000"/>
              </a:lnSpc>
            </a:pPr>
            <a:r>
              <a:rPr lang="ja-JP" altLang="en-US" sz="120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1</a:t>
            </a:r>
            <a:r>
              <a:rPr lang="en-US" altLang="ja-JP" sz="120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6:30 </a:t>
            </a:r>
            <a:r>
              <a:rPr lang="ja-JP" altLang="en-US" sz="120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～ </a:t>
            </a:r>
            <a:r>
              <a:rPr lang="en-US" altLang="ja-JP" sz="120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16:50</a:t>
            </a:r>
            <a:r>
              <a:rPr lang="ja-JP" altLang="en-US" sz="120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質疑応答</a:t>
            </a:r>
          </a:p>
          <a:p>
            <a:pPr>
              <a:lnSpc>
                <a:spcPct val="110000"/>
              </a:lnSpc>
            </a:pPr>
            <a:r>
              <a:rPr lang="ja-JP" altLang="en-US" sz="120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1</a:t>
            </a:r>
            <a:r>
              <a:rPr lang="en-US" altLang="ja-JP" sz="120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6:50 </a:t>
            </a:r>
            <a:r>
              <a:rPr lang="ja-JP" altLang="en-US" sz="120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～ </a:t>
            </a:r>
            <a:r>
              <a:rPr lang="en-US" altLang="ja-JP" sz="120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17:00</a:t>
            </a:r>
            <a:r>
              <a:rPr lang="ja-JP" altLang="en-US" sz="120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アンケート記入，閉会の挨拶</a:t>
            </a:r>
          </a:p>
        </p:txBody>
      </p:sp>
      <p:sp>
        <p:nvSpPr>
          <p:cNvPr id="3078" name="Line 110"/>
          <p:cNvSpPr>
            <a:spLocks noChangeShapeType="1"/>
          </p:cNvSpPr>
          <p:nvPr/>
        </p:nvSpPr>
        <p:spPr bwMode="auto">
          <a:xfrm>
            <a:off x="220663" y="200025"/>
            <a:ext cx="6416675" cy="0"/>
          </a:xfrm>
          <a:prstGeom prst="line">
            <a:avLst/>
          </a:prstGeom>
          <a:noFill/>
          <a:ln w="57150" cmpd="thickThin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079" name="Rectangle 2"/>
          <p:cNvSpPr>
            <a:spLocks noChangeArrowheads="1"/>
          </p:cNvSpPr>
          <p:nvPr/>
        </p:nvSpPr>
        <p:spPr bwMode="auto">
          <a:xfrm>
            <a:off x="217488" y="3008313"/>
            <a:ext cx="6405562" cy="3097212"/>
          </a:xfrm>
          <a:prstGeom prst="rect">
            <a:avLst/>
          </a:prstGeom>
          <a:solidFill>
            <a:srgbClr val="CCFF66">
              <a:alpha val="59999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/>
            <a:endParaRPr lang="ja-JP" altLang="en-US"/>
          </a:p>
        </p:txBody>
      </p:sp>
      <p:sp>
        <p:nvSpPr>
          <p:cNvPr id="3080" name="Text Box 17"/>
          <p:cNvSpPr txBox="1">
            <a:spLocks noChangeArrowheads="1"/>
          </p:cNvSpPr>
          <p:nvPr/>
        </p:nvSpPr>
        <p:spPr bwMode="auto">
          <a:xfrm>
            <a:off x="841375" y="3063875"/>
            <a:ext cx="1800225" cy="32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Aft>
                <a:spcPct val="50000"/>
              </a:spcAft>
            </a:pPr>
            <a:r>
              <a:rPr lang="ja-JP" altLang="en-US" sz="1500" b="1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講師紹介</a:t>
            </a:r>
          </a:p>
        </p:txBody>
      </p:sp>
      <p:grpSp>
        <p:nvGrpSpPr>
          <p:cNvPr id="3081" name="Group 148"/>
          <p:cNvGrpSpPr>
            <a:grpSpLocks/>
          </p:cNvGrpSpPr>
          <p:nvPr/>
        </p:nvGrpSpPr>
        <p:grpSpPr bwMode="auto">
          <a:xfrm>
            <a:off x="361950" y="3036888"/>
            <a:ext cx="449263" cy="433387"/>
            <a:chOff x="210" y="2131"/>
            <a:chExt cx="283" cy="273"/>
          </a:xfrm>
        </p:grpSpPr>
        <p:sp>
          <p:nvSpPr>
            <p:cNvPr id="3098" name="Rectangle 48"/>
            <p:cNvSpPr>
              <a:spLocks noChangeArrowheads="1"/>
            </p:cNvSpPr>
            <p:nvPr/>
          </p:nvSpPr>
          <p:spPr bwMode="auto">
            <a:xfrm>
              <a:off x="210" y="2131"/>
              <a:ext cx="283" cy="273"/>
            </a:xfrm>
            <a:prstGeom prst="rect">
              <a:avLst/>
            </a:prstGeom>
            <a:solidFill>
              <a:srgbClr val="99CC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ctr" eaLnBrk="1" hangingPunct="1"/>
              <a:endParaRPr lang="ja-JP" altLang="en-US"/>
            </a:p>
          </p:txBody>
        </p:sp>
        <p:grpSp>
          <p:nvGrpSpPr>
            <p:cNvPr id="3099" name="Group 117"/>
            <p:cNvGrpSpPr>
              <a:grpSpLocks/>
            </p:cNvGrpSpPr>
            <p:nvPr/>
          </p:nvGrpSpPr>
          <p:grpSpPr bwMode="auto">
            <a:xfrm>
              <a:off x="268" y="2154"/>
              <a:ext cx="163" cy="191"/>
              <a:chOff x="268" y="371"/>
              <a:chExt cx="163" cy="191"/>
            </a:xfrm>
          </p:grpSpPr>
          <p:sp>
            <p:nvSpPr>
              <p:cNvPr id="3100" name="Oval 115"/>
              <p:cNvSpPr>
                <a:spLocks noChangeArrowheads="1"/>
              </p:cNvSpPr>
              <p:nvPr/>
            </p:nvSpPr>
            <p:spPr bwMode="auto">
              <a:xfrm>
                <a:off x="304" y="371"/>
                <a:ext cx="90" cy="91"/>
              </a:xfrm>
              <a:prstGeom prst="ellipse">
                <a:avLst/>
              </a:prstGeom>
              <a:solidFill>
                <a:schemeClr val="bg1"/>
              </a:solidFill>
              <a:ln w="9525" algn="ctr">
                <a:solidFill>
                  <a:srgbClr val="B2B2B2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1pPr>
                <a:lvl2pPr marL="742950" indent="-285750"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2pPr>
                <a:lvl3pPr marL="1143000" indent="-228600"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3pPr>
                <a:lvl4pPr marL="1600200" indent="-228600"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4pPr>
                <a:lvl5pPr marL="2057400" indent="-228600"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9pPr>
              </a:lstStyle>
              <a:p>
                <a:pPr algn="ctr" eaLnBrk="1" hangingPunct="1"/>
                <a:endParaRPr lang="ja-JP" altLang="en-US"/>
              </a:p>
            </p:txBody>
          </p:sp>
          <p:sp>
            <p:nvSpPr>
              <p:cNvPr id="3101" name="Freeform 116"/>
              <p:cNvSpPr>
                <a:spLocks/>
              </p:cNvSpPr>
              <p:nvPr/>
            </p:nvSpPr>
            <p:spPr bwMode="auto">
              <a:xfrm>
                <a:off x="268" y="459"/>
                <a:ext cx="163" cy="103"/>
              </a:xfrm>
              <a:custGeom>
                <a:avLst/>
                <a:gdLst>
                  <a:gd name="T0" fmla="*/ 2 w 196"/>
                  <a:gd name="T1" fmla="*/ 1 h 182"/>
                  <a:gd name="T2" fmla="*/ 2 w 196"/>
                  <a:gd name="T3" fmla="*/ 1 h 182"/>
                  <a:gd name="T4" fmla="*/ 2 w 196"/>
                  <a:gd name="T5" fmla="*/ 1 h 182"/>
                  <a:gd name="T6" fmla="*/ 3 w 196"/>
                  <a:gd name="T7" fmla="*/ 1 h 182"/>
                  <a:gd name="T8" fmla="*/ 5 w 196"/>
                  <a:gd name="T9" fmla="*/ 1 h 182"/>
                  <a:gd name="T10" fmla="*/ 2 w 196"/>
                  <a:gd name="T11" fmla="*/ 1 h 18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196"/>
                  <a:gd name="T19" fmla="*/ 0 h 182"/>
                  <a:gd name="T20" fmla="*/ 196 w 196"/>
                  <a:gd name="T21" fmla="*/ 182 h 182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196" h="182">
                    <a:moveTo>
                      <a:pt x="97" y="159"/>
                    </a:moveTo>
                    <a:cubicBezTo>
                      <a:pt x="67" y="159"/>
                      <a:pt x="14" y="182"/>
                      <a:pt x="7" y="159"/>
                    </a:cubicBezTo>
                    <a:cubicBezTo>
                      <a:pt x="0" y="136"/>
                      <a:pt x="29" y="46"/>
                      <a:pt x="52" y="23"/>
                    </a:cubicBezTo>
                    <a:cubicBezTo>
                      <a:pt x="75" y="0"/>
                      <a:pt x="120" y="0"/>
                      <a:pt x="143" y="23"/>
                    </a:cubicBezTo>
                    <a:cubicBezTo>
                      <a:pt x="166" y="46"/>
                      <a:pt x="196" y="136"/>
                      <a:pt x="188" y="159"/>
                    </a:cubicBezTo>
                    <a:cubicBezTo>
                      <a:pt x="180" y="182"/>
                      <a:pt x="127" y="159"/>
                      <a:pt x="97" y="159"/>
                    </a:cubicBezTo>
                    <a:close/>
                  </a:path>
                </a:pathLst>
              </a:custGeom>
              <a:solidFill>
                <a:schemeClr val="bg1"/>
              </a:solidFill>
              <a:ln w="9525" cap="flat" cmpd="sng">
                <a:solidFill>
                  <a:srgbClr val="B2B2B2"/>
                </a:solidFill>
                <a:prstDash val="solid"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ja-JP" altLang="en-US"/>
              </a:p>
            </p:txBody>
          </p:sp>
        </p:grpSp>
      </p:grpSp>
      <p:sp>
        <p:nvSpPr>
          <p:cNvPr id="3082" name="Line 55"/>
          <p:cNvSpPr>
            <a:spLocks noChangeShapeType="1"/>
          </p:cNvSpPr>
          <p:nvPr/>
        </p:nvSpPr>
        <p:spPr bwMode="auto">
          <a:xfrm>
            <a:off x="217488" y="3008313"/>
            <a:ext cx="6416675" cy="0"/>
          </a:xfrm>
          <a:prstGeom prst="line">
            <a:avLst/>
          </a:prstGeom>
          <a:noFill/>
          <a:ln w="57150" cmpd="thickThin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083" name="Text Box 17"/>
          <p:cNvSpPr txBox="1">
            <a:spLocks noChangeArrowheads="1"/>
          </p:cNvSpPr>
          <p:nvPr/>
        </p:nvSpPr>
        <p:spPr bwMode="auto">
          <a:xfrm>
            <a:off x="361950" y="3443288"/>
            <a:ext cx="6119813" cy="2528887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Ins="18000">
            <a:spAutoFit/>
          </a:bodyPr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lnSpc>
                <a:spcPct val="110000"/>
              </a:lnSpc>
              <a:spcAft>
                <a:spcPct val="30000"/>
              </a:spcAft>
            </a:pPr>
            <a:r>
              <a:rPr lang="ja-JP" altLang="en-US" sz="1400" b="1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講師　髙橋　芳邦　</a:t>
            </a:r>
            <a:r>
              <a:rPr lang="ja-JP" altLang="en-US" sz="1200" b="1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氏</a:t>
            </a:r>
            <a:r>
              <a:rPr lang="ja-JP" altLang="en-US" sz="1400" b="1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b="1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</a:t>
            </a:r>
          </a:p>
          <a:p>
            <a:pPr>
              <a:lnSpc>
                <a:spcPct val="110000"/>
              </a:lnSpc>
            </a:pPr>
            <a:r>
              <a:rPr lang="ja-JP" altLang="en-US" sz="110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en-US" altLang="ja-JP" sz="110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1963</a:t>
            </a:r>
            <a:r>
              <a:rPr lang="ja-JP" altLang="en-US" sz="110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年</a:t>
            </a:r>
            <a:r>
              <a:rPr lang="en-US" altLang="ja-JP" sz="110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3</a:t>
            </a:r>
            <a:r>
              <a:rPr lang="ja-JP" altLang="en-US" sz="110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月　  富山大学経営短期大学部第</a:t>
            </a:r>
            <a:r>
              <a:rPr lang="en-US" altLang="ja-JP" sz="110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</a:t>
            </a:r>
            <a:r>
              <a:rPr lang="ja-JP" altLang="en-US" sz="110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部 経営学科卒業　</a:t>
            </a:r>
          </a:p>
          <a:p>
            <a:pPr>
              <a:lnSpc>
                <a:spcPct val="110000"/>
              </a:lnSpc>
            </a:pPr>
            <a:r>
              <a:rPr lang="ja-JP" altLang="en-US" sz="110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en-US" altLang="ja-JP" sz="110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2001</a:t>
            </a:r>
            <a:r>
              <a:rPr lang="ja-JP" altLang="en-US" sz="110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年</a:t>
            </a:r>
            <a:r>
              <a:rPr lang="en-US" altLang="ja-JP" sz="110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3</a:t>
            </a:r>
            <a:r>
              <a:rPr lang="ja-JP" altLang="en-US" sz="110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月　  </a:t>
            </a:r>
            <a:r>
              <a:rPr lang="en-US" altLang="ja-JP" sz="110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(</a:t>
            </a:r>
            <a:r>
              <a:rPr lang="ja-JP" altLang="en-US" sz="110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株</a:t>
            </a:r>
            <a:r>
              <a:rPr lang="en-US" altLang="ja-JP" sz="110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)</a:t>
            </a:r>
            <a:r>
              <a:rPr lang="ja-JP" altLang="en-US" sz="110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不二越 定年退社</a:t>
            </a:r>
          </a:p>
          <a:p>
            <a:pPr>
              <a:lnSpc>
                <a:spcPct val="110000"/>
              </a:lnSpc>
            </a:pPr>
            <a:r>
              <a:rPr lang="ja-JP" altLang="en-US" sz="110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 　特記事頂 ：  </a:t>
            </a:r>
            <a:r>
              <a:rPr lang="en-US" altLang="ja-JP" sz="110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1991</a:t>
            </a:r>
            <a:r>
              <a:rPr lang="ja-JP" altLang="en-US" sz="110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年　デミング賞受賞時の部門推進責任者</a:t>
            </a:r>
          </a:p>
          <a:p>
            <a:pPr>
              <a:lnSpc>
                <a:spcPct val="110000"/>
              </a:lnSpc>
            </a:pPr>
            <a:r>
              <a:rPr lang="ja-JP" altLang="en-US" sz="110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en-US" altLang="ja-JP" sz="110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1999</a:t>
            </a:r>
            <a:r>
              <a:rPr lang="ja-JP" altLang="en-US" sz="110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年</a:t>
            </a:r>
            <a:r>
              <a:rPr lang="en-US" altLang="ja-JP" sz="110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3</a:t>
            </a:r>
            <a:r>
              <a:rPr lang="ja-JP" altLang="en-US" sz="110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月～  </a:t>
            </a:r>
            <a:r>
              <a:rPr lang="en-US" altLang="ja-JP" sz="110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2012</a:t>
            </a:r>
            <a:r>
              <a:rPr lang="ja-JP" altLang="en-US" sz="110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年</a:t>
            </a:r>
            <a:r>
              <a:rPr lang="en-US" altLang="ja-JP" sz="110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</a:t>
            </a:r>
            <a:r>
              <a:rPr lang="ja-JP" altLang="en-US" sz="110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月　</a:t>
            </a:r>
            <a:r>
              <a:rPr lang="en-US" altLang="ja-JP" sz="110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QC</a:t>
            </a:r>
            <a:r>
              <a:rPr lang="ja-JP" altLang="en-US" sz="110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サークル本部指導員</a:t>
            </a:r>
          </a:p>
          <a:p>
            <a:pPr>
              <a:lnSpc>
                <a:spcPct val="110000"/>
              </a:lnSpc>
            </a:pPr>
            <a:r>
              <a:rPr lang="ja-JP" altLang="en-US" sz="110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en-US" altLang="ja-JP" sz="110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2001</a:t>
            </a:r>
            <a:r>
              <a:rPr lang="ja-JP" altLang="en-US" sz="110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年</a:t>
            </a:r>
            <a:r>
              <a:rPr lang="en-US" altLang="ja-JP" sz="110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4</a:t>
            </a:r>
            <a:r>
              <a:rPr lang="ja-JP" altLang="en-US" sz="110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月～  </a:t>
            </a:r>
            <a:r>
              <a:rPr lang="en-US" altLang="ja-JP" sz="100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2016</a:t>
            </a:r>
            <a:r>
              <a:rPr lang="ja-JP" altLang="en-US" sz="100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年</a:t>
            </a:r>
            <a:r>
              <a:rPr lang="en-US" altLang="ja-JP" sz="100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12</a:t>
            </a:r>
            <a:r>
              <a:rPr lang="ja-JP" altLang="en-US" sz="100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月北陸職業能力開発大学校非常勤講師</a:t>
            </a:r>
          </a:p>
          <a:p>
            <a:pPr>
              <a:lnSpc>
                <a:spcPct val="110000"/>
              </a:lnSpc>
            </a:pPr>
            <a:r>
              <a:rPr lang="ja-JP" altLang="en-US" sz="110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en-US" altLang="ja-JP" sz="110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2003</a:t>
            </a:r>
            <a:r>
              <a:rPr lang="ja-JP" altLang="en-US" sz="110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年</a:t>
            </a:r>
            <a:r>
              <a:rPr lang="en-US" altLang="ja-JP" sz="110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3</a:t>
            </a:r>
            <a:r>
              <a:rPr lang="ja-JP" altLang="en-US" sz="110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月～  </a:t>
            </a:r>
            <a:r>
              <a:rPr lang="en-US" altLang="ja-JP" sz="110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2009</a:t>
            </a:r>
            <a:r>
              <a:rPr lang="ja-JP" altLang="en-US" sz="110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年</a:t>
            </a:r>
            <a:r>
              <a:rPr lang="en-US" altLang="ja-JP" sz="110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</a:t>
            </a:r>
            <a:r>
              <a:rPr lang="ja-JP" altLang="en-US" sz="110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月　</a:t>
            </a:r>
            <a:r>
              <a:rPr lang="en-US" altLang="ja-JP" sz="110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QC</a:t>
            </a:r>
            <a:r>
              <a:rPr lang="ja-JP" altLang="en-US" sz="110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サークル北陸支部世話人</a:t>
            </a:r>
          </a:p>
          <a:p>
            <a:pPr>
              <a:lnSpc>
                <a:spcPct val="110000"/>
              </a:lnSpc>
            </a:pPr>
            <a:r>
              <a:rPr lang="ja-JP" altLang="en-US" sz="110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en-US" altLang="ja-JP" sz="110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2005</a:t>
            </a:r>
            <a:r>
              <a:rPr lang="ja-JP" altLang="en-US" sz="110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年</a:t>
            </a:r>
            <a:r>
              <a:rPr lang="en-US" altLang="ja-JP" sz="110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4</a:t>
            </a:r>
            <a:r>
              <a:rPr lang="ja-JP" altLang="en-US" sz="110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月～  </a:t>
            </a:r>
            <a:r>
              <a:rPr lang="en-US" altLang="ja-JP" sz="110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2012</a:t>
            </a:r>
            <a:r>
              <a:rPr lang="ja-JP" altLang="en-US" sz="110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年</a:t>
            </a:r>
            <a:r>
              <a:rPr lang="en-US" altLang="ja-JP" sz="110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</a:t>
            </a:r>
            <a:r>
              <a:rPr lang="ja-JP" altLang="en-US" sz="110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月　</a:t>
            </a:r>
            <a:r>
              <a:rPr lang="en-US" altLang="ja-JP" sz="110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QC</a:t>
            </a:r>
            <a:r>
              <a:rPr lang="ja-JP" altLang="en-US" sz="110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サークル本部認定講師</a:t>
            </a:r>
          </a:p>
          <a:p>
            <a:pPr>
              <a:lnSpc>
                <a:spcPct val="110000"/>
              </a:lnSpc>
            </a:pPr>
            <a:r>
              <a:rPr lang="ja-JP" altLang="en-US" sz="110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en-US" altLang="ja-JP" sz="110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【</a:t>
            </a:r>
            <a:r>
              <a:rPr lang="ja-JP" altLang="en-US" sz="110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現職・資格</a:t>
            </a:r>
            <a:r>
              <a:rPr lang="en-US" altLang="ja-JP" sz="110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】</a:t>
            </a:r>
          </a:p>
          <a:p>
            <a:pPr>
              <a:lnSpc>
                <a:spcPct val="110000"/>
              </a:lnSpc>
            </a:pPr>
            <a:r>
              <a:rPr lang="ja-JP" altLang="en-US" sz="110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en-US" altLang="ja-JP" sz="110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2002</a:t>
            </a:r>
            <a:r>
              <a:rPr lang="ja-JP" altLang="en-US" sz="110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年</a:t>
            </a:r>
            <a:r>
              <a:rPr lang="en-US" altLang="ja-JP" sz="110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5</a:t>
            </a:r>
            <a:r>
              <a:rPr lang="ja-JP" altLang="en-US" sz="110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月～  日本科学技術連盟認定 </a:t>
            </a:r>
            <a:r>
              <a:rPr lang="en-US" altLang="ja-JP" sz="110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QC</a:t>
            </a:r>
            <a:r>
              <a:rPr lang="ja-JP" altLang="en-US" sz="110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サークル上級指導士　</a:t>
            </a:r>
          </a:p>
          <a:p>
            <a:pPr>
              <a:lnSpc>
                <a:spcPct val="110000"/>
              </a:lnSpc>
            </a:pPr>
            <a:r>
              <a:rPr lang="ja-JP" altLang="en-US" sz="110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en-US" altLang="ja-JP" sz="110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2009</a:t>
            </a:r>
            <a:r>
              <a:rPr lang="ja-JP" altLang="en-US" sz="110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年</a:t>
            </a:r>
            <a:r>
              <a:rPr lang="en-US" altLang="ja-JP" sz="110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3</a:t>
            </a:r>
            <a:r>
              <a:rPr lang="ja-JP" altLang="en-US" sz="110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月～  </a:t>
            </a:r>
            <a:r>
              <a:rPr lang="en-US" altLang="ja-JP" sz="110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QC</a:t>
            </a:r>
            <a:r>
              <a:rPr lang="ja-JP" altLang="en-US" sz="110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サークル北陸支部顧問</a:t>
            </a:r>
          </a:p>
          <a:p>
            <a:pPr>
              <a:lnSpc>
                <a:spcPct val="110000"/>
              </a:lnSpc>
            </a:pPr>
            <a:r>
              <a:rPr lang="ja-JP" altLang="en-US" sz="110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en-US" altLang="ja-JP" sz="110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2001</a:t>
            </a:r>
            <a:r>
              <a:rPr lang="ja-JP" altLang="en-US" sz="110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年</a:t>
            </a:r>
            <a:r>
              <a:rPr lang="en-US" altLang="ja-JP" sz="110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4</a:t>
            </a:r>
            <a:r>
              <a:rPr lang="ja-JP" altLang="en-US" sz="110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月～  富山県経営者協会講師</a:t>
            </a:r>
            <a:endParaRPr lang="ja-JP" altLang="ja-JP" sz="110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3084" name="Line 59"/>
          <p:cNvSpPr>
            <a:spLocks noChangeShapeType="1"/>
          </p:cNvSpPr>
          <p:nvPr/>
        </p:nvSpPr>
        <p:spPr bwMode="auto">
          <a:xfrm>
            <a:off x="433388" y="3829050"/>
            <a:ext cx="5976937" cy="0"/>
          </a:xfrm>
          <a:prstGeom prst="line">
            <a:avLst/>
          </a:prstGeom>
          <a:noFill/>
          <a:ln w="9525">
            <a:solidFill>
              <a:srgbClr val="B2B2B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pic>
        <p:nvPicPr>
          <p:cNvPr id="3085" name="Picture 11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626" r="5550"/>
          <a:stretch>
            <a:fillRect/>
          </a:stretch>
        </p:blipFill>
        <p:spPr bwMode="auto">
          <a:xfrm>
            <a:off x="4724400" y="3973513"/>
            <a:ext cx="1614488" cy="1827212"/>
          </a:xfrm>
          <a:prstGeom prst="rect">
            <a:avLst/>
          </a:prstGeom>
          <a:noFill/>
          <a:ln w="12700" algn="ctr">
            <a:solidFill>
              <a:srgbClr val="DDDDDD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86" name="Rectangle 225"/>
          <p:cNvSpPr>
            <a:spLocks noChangeArrowheads="1"/>
          </p:cNvSpPr>
          <p:nvPr/>
        </p:nvSpPr>
        <p:spPr bwMode="auto">
          <a:xfrm>
            <a:off x="217488" y="6269038"/>
            <a:ext cx="6405562" cy="3579812"/>
          </a:xfrm>
          <a:prstGeom prst="rect">
            <a:avLst/>
          </a:prstGeom>
          <a:solidFill>
            <a:srgbClr val="99CCFF">
              <a:alpha val="59999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/>
            <a:endParaRPr lang="ja-JP" altLang="en-US"/>
          </a:p>
        </p:txBody>
      </p:sp>
      <p:sp>
        <p:nvSpPr>
          <p:cNvPr id="3087" name="Text Box 17"/>
          <p:cNvSpPr txBox="1">
            <a:spLocks noChangeArrowheads="1"/>
          </p:cNvSpPr>
          <p:nvPr/>
        </p:nvSpPr>
        <p:spPr bwMode="auto">
          <a:xfrm>
            <a:off x="750888" y="6310313"/>
            <a:ext cx="2017712" cy="32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Aft>
                <a:spcPct val="50000"/>
              </a:spcAft>
            </a:pPr>
            <a:r>
              <a:rPr lang="ja-JP" altLang="en-US" sz="1500" b="1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会場案内</a:t>
            </a:r>
          </a:p>
        </p:txBody>
      </p:sp>
      <p:sp>
        <p:nvSpPr>
          <p:cNvPr id="3088" name="Line 228"/>
          <p:cNvSpPr>
            <a:spLocks noChangeShapeType="1"/>
          </p:cNvSpPr>
          <p:nvPr/>
        </p:nvSpPr>
        <p:spPr bwMode="auto">
          <a:xfrm>
            <a:off x="217488" y="6248400"/>
            <a:ext cx="6416675" cy="0"/>
          </a:xfrm>
          <a:prstGeom prst="line">
            <a:avLst/>
          </a:prstGeom>
          <a:noFill/>
          <a:ln w="57150" cmpd="thickThin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pic>
        <p:nvPicPr>
          <p:cNvPr id="3089" name="Picture 26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267" t="13855" r="22015"/>
          <a:stretch>
            <a:fillRect/>
          </a:stretch>
        </p:blipFill>
        <p:spPr bwMode="auto">
          <a:xfrm>
            <a:off x="355600" y="6284913"/>
            <a:ext cx="442913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90" name="Text Box 71"/>
          <p:cNvSpPr txBox="1">
            <a:spLocks noChangeArrowheads="1"/>
          </p:cNvSpPr>
          <p:nvPr/>
        </p:nvSpPr>
        <p:spPr bwMode="auto">
          <a:xfrm>
            <a:off x="4105275" y="6829425"/>
            <a:ext cx="2232025" cy="600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1100">
                <a:latin typeface="ＭＳ Ｐゴシック" panose="020B0600070205080204" pitchFamily="50" charset="-128"/>
              </a:rPr>
              <a:t>■仁賀保駅より約１．０</a:t>
            </a:r>
            <a:r>
              <a:rPr lang="en-US" altLang="ja-JP" sz="1100">
                <a:latin typeface="ＭＳ Ｐゴシック" panose="020B0600070205080204" pitchFamily="50" charset="-128"/>
              </a:rPr>
              <a:t>km</a:t>
            </a:r>
          </a:p>
          <a:p>
            <a:pPr eaLnBrk="1" hangingPunct="1"/>
            <a:r>
              <a:rPr lang="ja-JP" altLang="en-US" sz="1100">
                <a:latin typeface="ＭＳ Ｐゴシック" panose="020B0600070205080204" pitchFamily="50" charset="-128"/>
              </a:rPr>
              <a:t>   車で約３分、徒歩で約１０分。</a:t>
            </a:r>
            <a:endParaRPr lang="en-US" altLang="ja-JP" sz="1100">
              <a:latin typeface="ＭＳ Ｐゴシック" panose="020B0600070205080204" pitchFamily="50" charset="-128"/>
            </a:endParaRPr>
          </a:p>
          <a:p>
            <a:pPr eaLnBrk="1" hangingPunct="1"/>
            <a:r>
              <a:rPr lang="ja-JP" altLang="en-US" sz="1100">
                <a:latin typeface="ＭＳ Ｐゴシック" panose="020B0600070205080204" pitchFamily="50" charset="-128"/>
              </a:rPr>
              <a:t>　　駐車場　約５０台収容可</a:t>
            </a:r>
          </a:p>
        </p:txBody>
      </p:sp>
      <p:pic>
        <p:nvPicPr>
          <p:cNvPr id="3091" name="図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6388" y="6592888"/>
            <a:ext cx="3500437" cy="3203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直線矢印コネクタ 4"/>
          <p:cNvCxnSpPr>
            <a:cxnSpLocks/>
          </p:cNvCxnSpPr>
          <p:nvPr/>
        </p:nvCxnSpPr>
        <p:spPr>
          <a:xfrm flipH="1" flipV="1">
            <a:off x="3068638" y="7637463"/>
            <a:ext cx="352425" cy="106680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直線矢印コネクタ 35"/>
          <p:cNvCxnSpPr>
            <a:cxnSpLocks/>
          </p:cNvCxnSpPr>
          <p:nvPr/>
        </p:nvCxnSpPr>
        <p:spPr>
          <a:xfrm flipH="1">
            <a:off x="2420938" y="7605713"/>
            <a:ext cx="646112" cy="227012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直線矢印コネクタ 37"/>
          <p:cNvCxnSpPr>
            <a:cxnSpLocks/>
          </p:cNvCxnSpPr>
          <p:nvPr/>
        </p:nvCxnSpPr>
        <p:spPr>
          <a:xfrm flipH="1">
            <a:off x="1412875" y="7832725"/>
            <a:ext cx="996950" cy="73025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直線矢印コネクタ 39"/>
          <p:cNvCxnSpPr>
            <a:cxnSpLocks/>
          </p:cNvCxnSpPr>
          <p:nvPr/>
        </p:nvCxnSpPr>
        <p:spPr>
          <a:xfrm flipH="1" flipV="1">
            <a:off x="1020763" y="7832725"/>
            <a:ext cx="385762" cy="73025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096" name="図 11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9213" y="7743825"/>
            <a:ext cx="2741612" cy="1962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吹き出し: 線 12"/>
          <p:cNvSpPr/>
          <p:nvPr/>
        </p:nvSpPr>
        <p:spPr>
          <a:xfrm flipH="1">
            <a:off x="3895725" y="7894638"/>
            <a:ext cx="792163" cy="276225"/>
          </a:xfrm>
          <a:prstGeom prst="borderCallout1">
            <a:avLst>
              <a:gd name="adj1" fmla="val 2148"/>
              <a:gd name="adj2" fmla="val -637"/>
              <a:gd name="adj3" fmla="val 106967"/>
              <a:gd name="adj4" fmla="val -50626"/>
            </a:avLst>
          </a:prstGeom>
          <a:ln>
            <a:solidFill>
              <a:srgbClr val="0000FF"/>
            </a:solidFill>
            <a:headEnd type="none"/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8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ゲストハウス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2A31C9EA-6B52-421E-86F2-67B218E304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8913" y="273050"/>
            <a:ext cx="5316199" cy="26684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indent="357188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ＱＣサークル山形・秋田地区事務局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日立オートモティブシステムズ㈱　ＪＰ品質保証部　基準管理課　　</a:t>
            </a:r>
          </a:p>
          <a:p>
            <a:pPr>
              <a:spcBef>
                <a:spcPct val="50000"/>
              </a:spcBef>
              <a:spcAft>
                <a:spcPct val="30000"/>
              </a:spcAft>
              <a:buFontTx/>
              <a:buNone/>
            </a:pP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　　土場　祐子　行き　　　　　</a:t>
            </a:r>
          </a:p>
          <a:p>
            <a:pPr>
              <a:lnSpc>
                <a:spcPct val="125000"/>
              </a:lnSpc>
              <a:spcBef>
                <a:spcPct val="0"/>
              </a:spcBef>
              <a:buFontTx/>
              <a:buNone/>
            </a:pP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＊</a:t>
            </a:r>
            <a:r>
              <a:rPr lang="ja-JP" altLang="en-US" sz="1200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参加申込みから２日経過しても返信がない場合、</a:t>
            </a: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お手数ですが</a:t>
            </a:r>
            <a:endParaRPr lang="en-US" altLang="ja-JP" sz="1200" dirty="0"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 panose="02020603050405020304" pitchFamily="18" charset="0"/>
            </a:endParaRPr>
          </a:p>
          <a:p>
            <a:pPr>
              <a:lnSpc>
                <a:spcPct val="125000"/>
              </a:lnSpc>
              <a:spcBef>
                <a:spcPct val="0"/>
              </a:spcBef>
              <a:buFontTx/>
              <a:buNone/>
            </a:pPr>
            <a:r>
              <a:rPr lang="ja-JP" altLang="en-US" sz="1200" b="1" dirty="0">
                <a:solidFill>
                  <a:srgbClr val="FF33CC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　</a:t>
            </a:r>
            <a:r>
              <a:rPr lang="ja-JP" altLang="en-US" sz="1200" b="1" u="sng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メールかＴＥＬで確認</a:t>
            </a: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をお願い致します。</a:t>
            </a:r>
            <a:endParaRPr lang="en-US" altLang="ja-JP" sz="1200" dirty="0"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 panose="02020603050405020304" pitchFamily="18" charset="0"/>
            </a:endParaRPr>
          </a:p>
          <a:p>
            <a:pPr>
              <a:lnSpc>
                <a:spcPct val="125000"/>
              </a:lnSpc>
              <a:spcBef>
                <a:spcPct val="0"/>
              </a:spcBef>
              <a:buFontTx/>
              <a:buNone/>
            </a:pP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　</a:t>
            </a:r>
            <a:r>
              <a:rPr lang="en-US" altLang="ja-JP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E-mail : </a:t>
            </a:r>
            <a:r>
              <a:rPr lang="en-US" altLang="ja-JP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  <a:hlinkClick r:id="rId2"/>
              </a:rPr>
              <a:t>yuko.doba.gw@hitachi-automotive.co.jp</a:t>
            </a:r>
            <a:endParaRPr lang="en-US" altLang="ja-JP" sz="1200" dirty="0"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 panose="02020603050405020304" pitchFamily="18" charset="0"/>
            </a:endParaRPr>
          </a:p>
          <a:p>
            <a:pPr>
              <a:lnSpc>
                <a:spcPct val="125000"/>
              </a:lnSpc>
              <a:spcBef>
                <a:spcPct val="0"/>
              </a:spcBef>
              <a:buFontTx/>
              <a:buNone/>
            </a:pPr>
            <a:r>
              <a:rPr lang="en-US" altLang="ja-JP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   </a:t>
            </a:r>
            <a:r>
              <a:rPr lang="ja-JP" altLang="en-US" sz="9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　</a:t>
            </a: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 </a:t>
            </a:r>
            <a:r>
              <a:rPr lang="en-US" altLang="ja-JP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TEL : </a:t>
            </a: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携帯</a:t>
            </a:r>
            <a:r>
              <a:rPr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　</a:t>
            </a:r>
            <a:r>
              <a:rPr lang="en-US" altLang="ja-JP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090-1063-9347</a:t>
            </a:r>
            <a:r>
              <a:rPr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　</a:t>
            </a:r>
            <a:r>
              <a:rPr lang="en-US" altLang="ja-JP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FAX : 0182-33-2229</a:t>
            </a:r>
            <a:r>
              <a:rPr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　　　　　</a:t>
            </a:r>
          </a:p>
          <a:p>
            <a:pPr>
              <a:lnSpc>
                <a:spcPct val="125000"/>
              </a:lnSpc>
              <a:spcBef>
                <a:spcPct val="0"/>
              </a:spcBef>
              <a:buFontTx/>
              <a:buNone/>
            </a:pPr>
            <a:r>
              <a:rPr lang="ja-JP" altLang="en-US" sz="1200" b="1" dirty="0">
                <a:solidFill>
                  <a:srgbClr val="0000FF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＊締め切り：令和　元年 １０月３１日（木）</a:t>
            </a:r>
            <a:r>
              <a:rPr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　　　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　　</a:t>
            </a:r>
          </a:p>
          <a:p>
            <a:pPr>
              <a:spcBef>
                <a:spcPct val="0"/>
              </a:spcBef>
              <a:spcAft>
                <a:spcPct val="30000"/>
              </a:spcAft>
              <a:buFontTx/>
              <a:buNone/>
            </a:pPr>
            <a:r>
              <a:rPr lang="ja-JP" altLang="en-US" sz="16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　</a:t>
            </a:r>
            <a:r>
              <a:rPr lang="ja-JP" altLang="en-US" sz="1600" b="1" u="sng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第３０１回　ＱＣサークル山形・秋田地区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ja-JP" altLang="en-US" sz="16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　　　　　　</a:t>
            </a:r>
            <a:r>
              <a:rPr lang="ja-JP" altLang="en-US" sz="1600" b="1" u="sng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ＱＣサークル研修会　参加申込書</a:t>
            </a:r>
          </a:p>
        </p:txBody>
      </p:sp>
      <p:graphicFrame>
        <p:nvGraphicFramePr>
          <p:cNvPr id="31847" name="Group 103">
            <a:extLst>
              <a:ext uri="{FF2B5EF4-FFF2-40B4-BE49-F238E27FC236}">
                <a16:creationId xmlns:a16="http://schemas.microsoft.com/office/drawing/2014/main" id="{09EF0F1B-AA58-4088-8C13-ED1F7EA3B7C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3193677"/>
              </p:ext>
            </p:extLst>
          </p:nvPr>
        </p:nvGraphicFramePr>
        <p:xfrm>
          <a:off x="361950" y="2962275"/>
          <a:ext cx="6119813" cy="6094411"/>
        </p:xfrm>
        <a:graphic>
          <a:graphicData uri="http://schemas.openxmlformats.org/drawingml/2006/table">
            <a:tbl>
              <a:tblPr/>
              <a:tblGrid>
                <a:gridCol w="11953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87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859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032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6036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11613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09712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会 社 名</a:t>
                      </a:r>
                    </a:p>
                  </a:txBody>
                  <a:tcPr marL="36000" marR="36000" marT="35986" marB="35986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>
                        <a:alpha val="50000"/>
                      </a:srgbClr>
                    </a:solidFill>
                  </a:tcPr>
                </a:tc>
                <a:tc gridSpan="5"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3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36000" marR="36000" marT="35986" marB="35986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7454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所 在 地</a:t>
                      </a:r>
                    </a:p>
                  </a:txBody>
                  <a:tcPr marL="36000" marR="36000" marT="35986" marB="35986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>
                        <a:alpha val="50000"/>
                      </a:srgbClr>
                    </a:solidFill>
                  </a:tcPr>
                </a:tc>
                <a:tc gridSpan="5"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3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〒　　　　　　　　　　　　　　　　　　　　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3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  <a:r>
                        <a:rPr kumimoji="1" lang="en-US" altLang="ja-JP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TEL</a:t>
                      </a:r>
                      <a:r>
                        <a:rPr kumimoji="1" lang="ja-JP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：</a:t>
                      </a:r>
                      <a:r>
                        <a:rPr kumimoji="1" lang="ja-JP" alt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　　　　　　　　　</a:t>
                      </a:r>
                      <a:r>
                        <a:rPr kumimoji="1" lang="en-US" altLang="ja-JP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FAX</a:t>
                      </a:r>
                      <a:r>
                        <a:rPr kumimoji="1" lang="ja-JP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：</a:t>
                      </a:r>
                    </a:p>
                  </a:txBody>
                  <a:tcPr marL="36000" marR="36000" marT="35986" marB="35986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9712">
                <a:tc rowSpan="3"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会社概要</a:t>
                      </a:r>
                      <a:endParaRPr kumimoji="1" lang="en-US" altLang="ja-JP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36000" marR="36000" marT="35986" marB="35986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>
                        <a:alpha val="50000"/>
                      </a:srgbClr>
                    </a:solidFill>
                  </a:tcPr>
                </a:tc>
                <a:tc gridSpan="5"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3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従業員数：約　　　人　　　 </a:t>
                      </a:r>
                    </a:p>
                  </a:txBody>
                  <a:tcPr marL="36000" marR="36000" marT="35986" marB="35986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9712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5"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3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業種：　</a:t>
                      </a:r>
                    </a:p>
                  </a:txBody>
                  <a:tcPr marL="36000" marR="36000" marT="35986" marB="35986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9712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5"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3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主要製品：</a:t>
                      </a:r>
                    </a:p>
                  </a:txBody>
                  <a:tcPr marL="36000" marR="36000" marT="35986" marB="35986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9712">
                <a:tc rowSpan="3"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連絡担当者</a:t>
                      </a:r>
                    </a:p>
                  </a:txBody>
                  <a:tcPr marL="36000" marR="36000" marT="35986" marB="35986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>
                        <a:alpha val="50000"/>
                      </a:srgbClr>
                    </a:solidFill>
                  </a:tcPr>
                </a:tc>
                <a:tc gridSpan="3"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3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所属：　　　　　　　　　　　　　　　　</a:t>
                      </a:r>
                    </a:p>
                  </a:txBody>
                  <a:tcPr marL="36000" marR="36000" marT="35986" marB="35986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役職：</a:t>
                      </a:r>
                    </a:p>
                  </a:txBody>
                  <a:tcPr marL="36000" marR="36000" marT="35986" marB="35986" anchor="ctr" horzOverflow="overflow">
                    <a:lnL cap="flat">
                      <a:noFill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9712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5"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3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氏名：</a:t>
                      </a:r>
                    </a:p>
                  </a:txBody>
                  <a:tcPr marL="36000" marR="36000" marT="35986" marB="35986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09712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5"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3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  <a:r>
                        <a:rPr kumimoji="1" lang="en-US" altLang="ja-JP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E-mail</a:t>
                      </a:r>
                      <a:r>
                        <a:rPr kumimoji="1" lang="ja-JP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：</a:t>
                      </a:r>
                    </a:p>
                  </a:txBody>
                  <a:tcPr marL="36000" marR="36000" marT="35986" marB="35986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73727">
                <a:tc rowSpan="3"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参加者氏名</a:t>
                      </a:r>
                      <a:endParaRPr kumimoji="1" lang="en-US" altLang="ja-JP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（フリガナ）</a:t>
                      </a:r>
                    </a:p>
                  </a:txBody>
                  <a:tcPr marL="36000" marR="36000" marT="35986" marB="35986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3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</a:t>
                      </a:r>
                    </a:p>
                  </a:txBody>
                  <a:tcPr marL="18000" marR="18000" marT="17993" marB="17993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3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18000" marR="18000" marT="17993" marB="1799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3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４</a:t>
                      </a:r>
                    </a:p>
                  </a:txBody>
                  <a:tcPr marL="18000" marR="18000" marT="17993" marB="1799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3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18000" marR="18000" marT="17993" marB="1799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73727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3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</a:t>
                      </a:r>
                    </a:p>
                  </a:txBody>
                  <a:tcPr marL="18000" marR="18000" marT="17993" marB="17993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3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18000" marR="18000" marT="17993" marB="1799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3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５</a:t>
                      </a:r>
                    </a:p>
                  </a:txBody>
                  <a:tcPr marL="18000" marR="18000" marT="17993" marB="1799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3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18000" marR="18000" marT="17993" marB="1799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73727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3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3</a:t>
                      </a:r>
                    </a:p>
                  </a:txBody>
                  <a:tcPr marL="18000" marR="18000" marT="17993" marB="17993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3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18000" marR="18000" marT="17993" marB="1799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3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18000" marR="18000" marT="17993" marB="1799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3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18000" marR="18000" marT="17993" marB="1799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74302">
                <a:tc rowSpan="3"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参 加 費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（テキスト代、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昼食代含み）</a:t>
                      </a:r>
                    </a:p>
                  </a:txBody>
                  <a:tcPr marL="36000" marR="36000" marT="35986" marB="35986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>
                        <a:alpha val="50000"/>
                      </a:srgbClr>
                    </a:solidFill>
                  </a:tcPr>
                </a:tc>
                <a:tc gridSpan="2"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zh-TW" altLang="ja-JP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  <a:r>
                        <a:rPr kumimoji="1" lang="ja-JP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賛助会員・工業会会員　</a:t>
                      </a:r>
                      <a:endParaRPr kumimoji="1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36000" marR="36000" marT="35986" marB="35986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3"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４</a:t>
                      </a:r>
                      <a:r>
                        <a:rPr kumimoji="1" lang="en-US" altLang="ja-JP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,000</a:t>
                      </a:r>
                      <a:r>
                        <a:rPr kumimoji="1" lang="ja-JP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円</a:t>
                      </a:r>
                      <a:r>
                        <a:rPr kumimoji="1" lang="en-US" altLang="ja-JP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×</a:t>
                      </a:r>
                      <a:r>
                        <a:rPr kumimoji="1" lang="ja-JP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（　　）</a:t>
                      </a:r>
                      <a:r>
                        <a:rPr kumimoji="1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名</a:t>
                      </a:r>
                      <a:r>
                        <a:rPr kumimoji="1" lang="ja-JP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＝ 　　　　　円　</a:t>
                      </a:r>
                      <a:endParaRPr kumimoji="1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36000" marR="36000" marT="35986" marB="35986" anchor="ctr" horzOverflow="overflow">
                    <a:lnL>
                      <a:noFill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73137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一般会社</a:t>
                      </a:r>
                    </a:p>
                  </a:txBody>
                  <a:tcPr marL="36000" marR="36000" marT="35986" marB="35986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3"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５</a:t>
                      </a:r>
                      <a:r>
                        <a:rPr kumimoji="1" lang="en-US" altLang="ja-JP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,000</a:t>
                      </a:r>
                      <a:r>
                        <a:rPr kumimoji="1" lang="ja-JP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円</a:t>
                      </a:r>
                      <a:r>
                        <a:rPr kumimoji="1" lang="en-US" altLang="ja-JP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×</a:t>
                      </a:r>
                      <a:r>
                        <a:rPr kumimoji="1" lang="ja-JP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（　　）</a:t>
                      </a:r>
                      <a:r>
                        <a:rPr kumimoji="1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名</a:t>
                      </a:r>
                      <a:r>
                        <a:rPr kumimoji="1" lang="ja-JP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＝ 　　　　　円</a:t>
                      </a:r>
                    </a:p>
                  </a:txBody>
                  <a:tcPr marL="36000" marR="36000" marT="35986" marB="35986" anchor="ctr" horzOverflow="overflow">
                    <a:lnL>
                      <a:noFill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25306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　　　　合　　計</a:t>
                      </a:r>
                    </a:p>
                  </a:txBody>
                  <a:tcPr marL="36000" marR="36000" marT="35986" marB="35986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3"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　　　　　　 円</a:t>
                      </a:r>
                    </a:p>
                  </a:txBody>
                  <a:tcPr marL="36000" marR="36000" marT="35986" marB="35986" anchor="ctr" horzOverflow="overflow">
                    <a:lnL>
                      <a:noFill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06082">
                <a:tc gridSpan="6"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36000" marR="36000" marT="35986" marB="35986" anchor="ctr" horzOverflow="overflow">
                    <a:lnL cap="flat">
                      <a:noFill/>
                    </a:lnL>
                    <a:lnR cap="flat"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278965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参加費の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振込み先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36000" marR="36000" marT="35986" marB="35986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>
                        <a:alpha val="50000"/>
                      </a:srgbClr>
                    </a:solidFill>
                  </a:tcPr>
                </a:tc>
                <a:tc gridSpan="5"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秋田銀行（金融機関ｺｰﾄﾞ</a:t>
                      </a:r>
                      <a:r>
                        <a:rPr kumimoji="1" lang="en-US" altLang="ja-JP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:</a:t>
                      </a:r>
                      <a:r>
                        <a:rPr kumimoji="1" lang="ja-JP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０１１９）　横手支店（支店ｺｰﾄﾞ</a:t>
                      </a:r>
                      <a:r>
                        <a:rPr kumimoji="1" lang="en-US" altLang="ja-JP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:</a:t>
                      </a:r>
                      <a:r>
                        <a:rPr kumimoji="1" lang="ja-JP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３４１）　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普通預金口座　７７７６２０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  <a:r>
                        <a:rPr kumimoji="1" lang="ja-JP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ＱＣサークル山形・秋田地区事務局　代表　土場　祐子（どば　ゆうこ）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振込み期限 　　令和　元年 １１月２９日（金）</a:t>
                      </a:r>
                      <a:r>
                        <a:rPr kumimoji="1" lang="ja-JP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36000" marR="36000" marT="35986" marB="35986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  <p:sp>
        <p:nvSpPr>
          <p:cNvPr id="8257" name="Text Box 67">
            <a:extLst>
              <a:ext uri="{FF2B5EF4-FFF2-40B4-BE49-F238E27FC236}">
                <a16:creationId xmlns:a16="http://schemas.microsoft.com/office/drawing/2014/main" id="{E11FA82A-7D3F-492D-AE78-F84AE28A15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6250" y="9274175"/>
            <a:ext cx="4495800" cy="274638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200" b="1" u="sng">
                <a:latin typeface="Arial" panose="020B0604020202020204" pitchFamily="34" charset="0"/>
                <a:ea typeface="HG丸ｺﾞｼｯｸM-PRO" panose="020F0600000000000000" pitchFamily="50" charset="-128"/>
              </a:rPr>
              <a:t>別紙、事前調査票（申込書②③）もご提出お願いいたします。</a:t>
            </a:r>
          </a:p>
        </p:txBody>
      </p:sp>
      <p:sp>
        <p:nvSpPr>
          <p:cNvPr id="8258" name="Line 68">
            <a:extLst>
              <a:ext uri="{FF2B5EF4-FFF2-40B4-BE49-F238E27FC236}">
                <a16:creationId xmlns:a16="http://schemas.microsoft.com/office/drawing/2014/main" id="{B83BC1A1-A3B2-4BC4-8CC2-08EDE735568C}"/>
              </a:ext>
            </a:extLst>
          </p:cNvPr>
          <p:cNvSpPr>
            <a:spLocks noChangeShapeType="1"/>
          </p:cNvSpPr>
          <p:nvPr/>
        </p:nvSpPr>
        <p:spPr bwMode="auto">
          <a:xfrm>
            <a:off x="217488" y="212725"/>
            <a:ext cx="6416675" cy="0"/>
          </a:xfrm>
          <a:prstGeom prst="line">
            <a:avLst/>
          </a:prstGeom>
          <a:noFill/>
          <a:ln w="57150" cmpd="thickThin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8259" name="Text Box 69">
            <a:extLst>
              <a:ext uri="{FF2B5EF4-FFF2-40B4-BE49-F238E27FC236}">
                <a16:creationId xmlns:a16="http://schemas.microsoft.com/office/drawing/2014/main" id="{DC7D1A1A-94F6-4975-86AB-46225D3B3F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88038" y="239713"/>
            <a:ext cx="912812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200" u="sng">
                <a:latin typeface="Arial" panose="020B0604020202020204" pitchFamily="34" charset="0"/>
                <a:ea typeface="HG丸ｺﾞｼｯｸM-PRO" panose="020F0600000000000000" pitchFamily="50" charset="-128"/>
              </a:rPr>
              <a:t>申込書①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7223" name="Group 599">
            <a:extLst>
              <a:ext uri="{FF2B5EF4-FFF2-40B4-BE49-F238E27FC236}">
                <a16:creationId xmlns:a16="http://schemas.microsoft.com/office/drawing/2014/main" id="{ACE3F059-D7BB-4224-AC89-B72B80706FC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6498287"/>
              </p:ext>
            </p:extLst>
          </p:nvPr>
        </p:nvGraphicFramePr>
        <p:xfrm>
          <a:off x="366713" y="6996113"/>
          <a:ext cx="6119812" cy="2800350"/>
        </p:xfrm>
        <a:graphic>
          <a:graphicData uri="http://schemas.openxmlformats.org/drawingml/2006/table">
            <a:tbl>
              <a:tblPr/>
              <a:tblGrid>
                <a:gridCol w="8921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479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048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239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048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461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64027">
                <a:tc gridSpan="6"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参加申込№２　　　　　　　　　　　　　　　　　　　</a:t>
                      </a:r>
                      <a:r>
                        <a:rPr kumimoji="1" lang="en-US" altLang="ja-JP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※</a:t>
                      </a:r>
                      <a:r>
                        <a:rPr kumimoji="1" lang="ja-JP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該当項目は■にしてください。</a:t>
                      </a:r>
                      <a:endParaRPr kumimoji="1" lang="ja-JP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36000" marR="36000" marT="36000" marB="360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4027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参加者氏名</a:t>
                      </a:r>
                    </a:p>
                  </a:txBody>
                  <a:tcPr marL="36000" marR="36000" marT="36000" marB="360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性別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□男性　□女性　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年齢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6054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役　割</a:t>
                      </a:r>
                    </a:p>
                  </a:txBody>
                  <a:tcPr marL="36000" marR="36000" marT="36000" marB="360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>
                        <a:alpha val="50000"/>
                      </a:srgbClr>
                    </a:solidFill>
                  </a:tcPr>
                </a:tc>
                <a:tc gridSpan="5"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 □管理監督者　□推進者　□リーダー　□事務局　□メンバー　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 □その他（　　　　　　　　　　）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16242">
                <a:tc gridSpan="6"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１．貴社での品質改善への取り組みは、どういう点に重点をおいていますか？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　　　□技術的または信頼性向上への品質改善に取り組んでいる。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　　　□ヒューマンエラー不具合の低減活動に取り組んでいる。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　　　□品質向上に対する社員の動機付けに取り組んでいる。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２．職場にて「ヒューマンエラー防止」の考え方を実践していますか？</a:t>
                      </a:r>
                      <a:r>
                        <a:rPr kumimoji="1" lang="ja-JP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　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　　　□全社的に実践している。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　　　□一部の職場で実践している。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　　　□今後おおいに「ヒューマンエラー防止」策を実践していきたい。</a:t>
                      </a:r>
                    </a:p>
                  </a:txBody>
                  <a:tcPr marL="36000" marR="36000" marT="36000" marB="360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27192" name="Group 568">
            <a:extLst>
              <a:ext uri="{FF2B5EF4-FFF2-40B4-BE49-F238E27FC236}">
                <a16:creationId xmlns:a16="http://schemas.microsoft.com/office/drawing/2014/main" id="{E5720F04-8824-4F65-AECB-FD34FA1FEEC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11086693"/>
              </p:ext>
            </p:extLst>
          </p:nvPr>
        </p:nvGraphicFramePr>
        <p:xfrm>
          <a:off x="374650" y="3898900"/>
          <a:ext cx="6119813" cy="2800350"/>
        </p:xfrm>
        <a:graphic>
          <a:graphicData uri="http://schemas.openxmlformats.org/drawingml/2006/table">
            <a:tbl>
              <a:tblPr/>
              <a:tblGrid>
                <a:gridCol w="8921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479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048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2396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048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461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64027">
                <a:tc gridSpan="6"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参加申込№１　　　　　　　　　　　　　　　　　　　</a:t>
                      </a:r>
                      <a:r>
                        <a:rPr kumimoji="1" lang="en-US" altLang="ja-JP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※</a:t>
                      </a:r>
                      <a:r>
                        <a:rPr kumimoji="1" lang="ja-JP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該当項目は■にしてください。</a:t>
                      </a:r>
                      <a:endParaRPr kumimoji="1" lang="ja-JP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36000" marR="36000" marT="36000" marB="360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4027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参加者氏名</a:t>
                      </a:r>
                    </a:p>
                  </a:txBody>
                  <a:tcPr marL="36000" marR="36000" marT="36000" marB="360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性別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□男性　□女性　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年齢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6054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役　割</a:t>
                      </a:r>
                    </a:p>
                  </a:txBody>
                  <a:tcPr marL="36000" marR="36000" marT="36000" marB="360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>
                        <a:alpha val="50000"/>
                      </a:srgbClr>
                    </a:solidFill>
                  </a:tcPr>
                </a:tc>
                <a:tc gridSpan="5"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 □管理監督者　□推進者　□リーダー　□事務局　□メンバー　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 □その他（　　　　　　　　　　）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16242">
                <a:tc gridSpan="6"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１．貴社での品質改善への取り組みは、どういう点に重点をおいていますか？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　　　□技術的または信頼性向上への品質改善に取り組んでいる。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　　　□ヒューマンエラー不具合の低減活動に取り組んでいる。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　　　□品質向上に対する社員の動機付けに取り組んでいる。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２．職場にて「ヒューマンエラー防止」の考え方を実践していますか？</a:t>
                      </a:r>
                      <a:r>
                        <a:rPr kumimoji="1" lang="ja-JP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　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　　　□全社的に実践している。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　　　□一部の職場で実践している。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　　　□今後おおいに「ヒューマンエラー防止」策を実践していきたい。</a:t>
                      </a:r>
                    </a:p>
                  </a:txBody>
                  <a:tcPr marL="36000" marR="36000" marT="36000" marB="360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9262" name="Line 4">
            <a:extLst>
              <a:ext uri="{FF2B5EF4-FFF2-40B4-BE49-F238E27FC236}">
                <a16:creationId xmlns:a16="http://schemas.microsoft.com/office/drawing/2014/main" id="{89D74F7A-3C6A-4C3F-830E-BC72E77296CA}"/>
              </a:ext>
            </a:extLst>
          </p:cNvPr>
          <p:cNvSpPr>
            <a:spLocks noChangeShapeType="1"/>
          </p:cNvSpPr>
          <p:nvPr/>
        </p:nvSpPr>
        <p:spPr bwMode="auto">
          <a:xfrm>
            <a:off x="217488" y="212725"/>
            <a:ext cx="6416675" cy="0"/>
          </a:xfrm>
          <a:prstGeom prst="line">
            <a:avLst/>
          </a:prstGeom>
          <a:noFill/>
          <a:ln w="57150" cmpd="thickThin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9263" name="Line 66">
            <a:extLst>
              <a:ext uri="{FF2B5EF4-FFF2-40B4-BE49-F238E27FC236}">
                <a16:creationId xmlns:a16="http://schemas.microsoft.com/office/drawing/2014/main" id="{618C1FFD-CA96-42EE-B785-CE3264B6E069}"/>
              </a:ext>
            </a:extLst>
          </p:cNvPr>
          <p:cNvSpPr>
            <a:spLocks noChangeShapeType="1"/>
          </p:cNvSpPr>
          <p:nvPr/>
        </p:nvSpPr>
        <p:spPr bwMode="auto">
          <a:xfrm>
            <a:off x="0" y="3851275"/>
            <a:ext cx="6858000" cy="0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9264" name="Rectangle 68">
            <a:extLst>
              <a:ext uri="{FF2B5EF4-FFF2-40B4-BE49-F238E27FC236}">
                <a16:creationId xmlns:a16="http://schemas.microsoft.com/office/drawing/2014/main" id="{29E976CB-5CF1-4743-BE01-F417A971F7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8913" y="273050"/>
            <a:ext cx="6480175" cy="830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indent="357188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ＱＣサークル山形・秋田地区事務局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日立オートモティブシステムズ</a:t>
            </a:r>
            <a:r>
              <a:rPr lang="en-US" altLang="ja-JP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(</a:t>
            </a: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株</a:t>
            </a:r>
            <a:r>
              <a:rPr lang="en-US" altLang="ja-JP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)</a:t>
            </a: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　ＪＰ品質保証部　　土場　祐子行き　　　　</a:t>
            </a:r>
          </a:p>
          <a:p>
            <a:pPr>
              <a:spcBef>
                <a:spcPct val="0"/>
              </a:spcBef>
              <a:spcAft>
                <a:spcPct val="30000"/>
              </a:spcAft>
              <a:buFontTx/>
              <a:buNone/>
            </a:pPr>
            <a:r>
              <a:rPr lang="ja-JP" altLang="en-US" sz="16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　　　</a:t>
            </a:r>
            <a:r>
              <a:rPr lang="ja-JP" altLang="en-US" sz="1600" b="1" u="sng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第３０１回　ＱＣサークル研修会　事前調査票</a:t>
            </a:r>
            <a:r>
              <a:rPr lang="ja-JP" altLang="en-US" sz="2400" b="1" u="sng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　</a:t>
            </a:r>
          </a:p>
        </p:txBody>
      </p:sp>
      <p:graphicFrame>
        <p:nvGraphicFramePr>
          <p:cNvPr id="27189" name="Group 565">
            <a:extLst>
              <a:ext uri="{FF2B5EF4-FFF2-40B4-BE49-F238E27FC236}">
                <a16:creationId xmlns:a16="http://schemas.microsoft.com/office/drawing/2014/main" id="{303D6EF0-0300-4B90-8328-E676368BF82E}"/>
              </a:ext>
            </a:extLst>
          </p:cNvPr>
          <p:cNvGraphicFramePr>
            <a:graphicFrameLocks noGrp="1"/>
          </p:cNvGraphicFramePr>
          <p:nvPr/>
        </p:nvGraphicFramePr>
        <p:xfrm>
          <a:off x="371475" y="1190625"/>
          <a:ext cx="6119813" cy="2168527"/>
        </p:xfrm>
        <a:graphic>
          <a:graphicData uri="http://schemas.openxmlformats.org/drawingml/2006/table">
            <a:tbl>
              <a:tblPr/>
              <a:tblGrid>
                <a:gridCol w="11953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193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8108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239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64063">
                <a:tc gridSpan="4"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１．連絡担当者の方がご記入ください。　　　　　　　</a:t>
                      </a:r>
                      <a:r>
                        <a:rPr kumimoji="1" lang="en-US" altLang="ja-JP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※</a:t>
                      </a:r>
                      <a:r>
                        <a:rPr kumimoji="1" lang="ja-JP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該当項目は■にしてください。</a:t>
                      </a:r>
                    </a:p>
                  </a:txBody>
                  <a:tcPr marL="36000" marR="36000" marT="36005" marB="36005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4063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会 社 名</a:t>
                      </a:r>
                    </a:p>
                  </a:txBody>
                  <a:tcPr marL="36000" marR="36000" marT="36005" marB="36005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>
                        <a:alpha val="50000"/>
                      </a:srgbClr>
                    </a:solidFill>
                  </a:tcPr>
                </a:tc>
                <a:tc gridSpan="3"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36000" marR="36000" marT="36005" marB="3600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6115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小集団名称</a:t>
                      </a:r>
                    </a:p>
                  </a:txBody>
                  <a:tcPr marL="36000" marR="36000" marT="36005" marB="36005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>
                        <a:alpha val="50000"/>
                      </a:srgbClr>
                    </a:solidFill>
                  </a:tcPr>
                </a:tc>
                <a:tc gridSpan="3"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□ＱＣサークル　□小集団改善サークル　□ＺＤ　□ＴＰＭ　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□その他（　　　　　　　　　　　　　）</a:t>
                      </a:r>
                    </a:p>
                  </a:txBody>
                  <a:tcPr marL="36000" marR="36000" marT="36005" marB="3600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4063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導入年月</a:t>
                      </a:r>
                      <a:endParaRPr kumimoji="1" lang="en-US" altLang="ja-JP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36000" marR="36000" marT="36005" marB="36005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□昭和　□平成　　　年　　月</a:t>
                      </a:r>
                    </a:p>
                  </a:txBody>
                  <a:tcPr marL="36000" marR="36000" marT="36005" marB="3600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サークル数</a:t>
                      </a:r>
                    </a:p>
                  </a:txBody>
                  <a:tcPr marL="36000" marR="36000" marT="36005" marB="3600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36000" marR="36000" marT="36005" marB="3600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2097">
                <a:tc gridSpan="4"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　　　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２．派遣責任者の方が研修会へ参加させる目的をご記入ください。</a:t>
                      </a:r>
                    </a:p>
                  </a:txBody>
                  <a:tcPr marL="36000" marR="36000" marT="36005" marB="36005" anchor="ctr" horzOverflow="overflow">
                    <a:lnL cap="flat">
                      <a:noFill/>
                    </a:lnL>
                    <a:lnR cap="flat"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64063">
                <a:tc gridSpan="4"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36000" marR="36000" marT="36005" marB="36005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64063">
                <a:tc gridSpan="4"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36000" marR="36000" marT="36005" marB="36005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27222" name="Group 598">
            <a:extLst>
              <a:ext uri="{FF2B5EF4-FFF2-40B4-BE49-F238E27FC236}">
                <a16:creationId xmlns:a16="http://schemas.microsoft.com/office/drawing/2014/main" id="{2508A380-68ED-4725-9DA0-FD0C74C9570C}"/>
              </a:ext>
            </a:extLst>
          </p:cNvPr>
          <p:cNvGraphicFramePr>
            <a:graphicFrameLocks noGrp="1"/>
          </p:cNvGraphicFramePr>
          <p:nvPr/>
        </p:nvGraphicFramePr>
        <p:xfrm>
          <a:off x="376238" y="3489325"/>
          <a:ext cx="6119812" cy="263525"/>
        </p:xfrm>
        <a:graphic>
          <a:graphicData uri="http://schemas.openxmlformats.org/drawingml/2006/table">
            <a:tbl>
              <a:tblPr/>
              <a:tblGrid>
                <a:gridCol w="61198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63525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３．以下、参加者の方がご記入ください。（参加者全員）　　　　　　　　　　　　　　　　</a:t>
                      </a:r>
                    </a:p>
                  </a:txBody>
                  <a:tcPr marL="36000" marR="36000" marT="35761" marB="35761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9294" name="Line 513">
            <a:extLst>
              <a:ext uri="{FF2B5EF4-FFF2-40B4-BE49-F238E27FC236}">
                <a16:creationId xmlns:a16="http://schemas.microsoft.com/office/drawing/2014/main" id="{EDB579FA-DBFC-4740-BC1A-BCAB4B710F45}"/>
              </a:ext>
            </a:extLst>
          </p:cNvPr>
          <p:cNvSpPr>
            <a:spLocks noChangeShapeType="1"/>
          </p:cNvSpPr>
          <p:nvPr/>
        </p:nvSpPr>
        <p:spPr bwMode="auto">
          <a:xfrm>
            <a:off x="-4763" y="6923088"/>
            <a:ext cx="6858001" cy="0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9295" name="Text Box 550">
            <a:extLst>
              <a:ext uri="{FF2B5EF4-FFF2-40B4-BE49-F238E27FC236}">
                <a16:creationId xmlns:a16="http://schemas.microsoft.com/office/drawing/2014/main" id="{514E4929-33E2-46DB-9582-6869D000041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88038" y="239713"/>
            <a:ext cx="912812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200" u="sng">
                <a:latin typeface="Arial" panose="020B0604020202020204" pitchFamily="34" charset="0"/>
                <a:ea typeface="HG丸ｺﾞｼｯｸM-PRO" panose="020F0600000000000000" pitchFamily="50" charset="-128"/>
              </a:rPr>
              <a:t>申込書②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7812" name="Group 164">
            <a:extLst>
              <a:ext uri="{FF2B5EF4-FFF2-40B4-BE49-F238E27FC236}">
                <a16:creationId xmlns:a16="http://schemas.microsoft.com/office/drawing/2014/main" id="{5FB31D8A-6576-4CCD-B1A7-3C20D318247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9029468"/>
              </p:ext>
            </p:extLst>
          </p:nvPr>
        </p:nvGraphicFramePr>
        <p:xfrm>
          <a:off x="366713" y="6837363"/>
          <a:ext cx="6119812" cy="2800350"/>
        </p:xfrm>
        <a:graphic>
          <a:graphicData uri="http://schemas.openxmlformats.org/drawingml/2006/table">
            <a:tbl>
              <a:tblPr/>
              <a:tblGrid>
                <a:gridCol w="8921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479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048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239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048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461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64027">
                <a:tc gridSpan="6"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参加申込№５　　　　　　　　　　　　　　　　　　　</a:t>
                      </a:r>
                      <a:r>
                        <a:rPr kumimoji="1" lang="en-US" altLang="ja-JP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※</a:t>
                      </a:r>
                      <a:r>
                        <a:rPr kumimoji="1" lang="ja-JP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該当項目は■にしてください。</a:t>
                      </a:r>
                      <a:endParaRPr kumimoji="1" lang="ja-JP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36000" marR="36000" marT="36000" marB="360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4027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参加者氏名</a:t>
                      </a:r>
                    </a:p>
                  </a:txBody>
                  <a:tcPr marL="36000" marR="36000" marT="36000" marB="360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性別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□男性　□女性　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年齢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6054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役　割</a:t>
                      </a:r>
                    </a:p>
                  </a:txBody>
                  <a:tcPr marL="36000" marR="36000" marT="36000" marB="360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>
                        <a:alpha val="50000"/>
                      </a:srgbClr>
                    </a:solidFill>
                  </a:tcPr>
                </a:tc>
                <a:tc gridSpan="5"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 □管理監督者　□推進者　□リーダー　□事務局　□メンバー　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 □その他（　　　　　　　　　　）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16242">
                <a:tc gridSpan="6"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１．貴社での品質改善への取り組みは、どういう点に重点をおいていますか？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　　　□技術的または信頼性向上への品質改善に取り組んでいる。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　　　□ヒューマンエラー不具合の低減活動に取り組んでいる。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　　　□品質向上に対する社員の動機付けに取り組んでいる。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２．職場にて「ヒューマンエラー防止」の考え方を実践していますか？</a:t>
                      </a:r>
                      <a:r>
                        <a:rPr kumimoji="1" lang="ja-JP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　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　　　□全社的に実践している。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　　　□一部の職場で実践している。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　　　□今後おおいに「ヒューマンエラー防止」策を実践していきたい。</a:t>
                      </a:r>
                    </a:p>
                  </a:txBody>
                  <a:tcPr marL="36000" marR="36000" marT="36000" marB="360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27787" name="Group 139">
            <a:extLst>
              <a:ext uri="{FF2B5EF4-FFF2-40B4-BE49-F238E27FC236}">
                <a16:creationId xmlns:a16="http://schemas.microsoft.com/office/drawing/2014/main" id="{05EFEABC-2F6C-44FD-9BD6-3187AF7A842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0731557"/>
              </p:ext>
            </p:extLst>
          </p:nvPr>
        </p:nvGraphicFramePr>
        <p:xfrm>
          <a:off x="377825" y="3756025"/>
          <a:ext cx="6119813" cy="2800350"/>
        </p:xfrm>
        <a:graphic>
          <a:graphicData uri="http://schemas.openxmlformats.org/drawingml/2006/table">
            <a:tbl>
              <a:tblPr/>
              <a:tblGrid>
                <a:gridCol w="8921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479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048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2396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048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461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64027">
                <a:tc gridSpan="6"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参加申込№４　　　　　　　　　　　　　　　　　　　</a:t>
                      </a:r>
                      <a:r>
                        <a:rPr kumimoji="1" lang="en-US" altLang="ja-JP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※</a:t>
                      </a:r>
                      <a:r>
                        <a:rPr kumimoji="1" lang="ja-JP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該当項目は■にしてください。</a:t>
                      </a:r>
                      <a:endParaRPr kumimoji="1" lang="ja-JP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36000" marR="36000" marT="36000" marB="360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4027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参加者氏名</a:t>
                      </a:r>
                    </a:p>
                  </a:txBody>
                  <a:tcPr marL="36000" marR="36000" marT="36000" marB="360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性別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□男性　□女性　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年齢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6054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役　割</a:t>
                      </a:r>
                    </a:p>
                  </a:txBody>
                  <a:tcPr marL="36000" marR="36000" marT="36000" marB="360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>
                        <a:alpha val="50000"/>
                      </a:srgbClr>
                    </a:solidFill>
                  </a:tcPr>
                </a:tc>
                <a:tc gridSpan="5"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 □管理監督者　□推進者　□リーダー　□事務局　□メンバー　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 □その他（　　　　　　　　　　）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16242">
                <a:tc gridSpan="6"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１．貴社での品質改善への取り組みは、どういう点に重点をおいていますか？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　　　□技術的または信頼性向上への品質改善に取り組んでいる。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　　　□ヒューマンエラー不具合の低減活動に取り組んでいる。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　　　□品質向上に対する社員の動機付けに取り組んでいる。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２．職場にて「ヒューマンエラー防止」の考え方を実践していますか？</a:t>
                      </a:r>
                      <a:r>
                        <a:rPr kumimoji="1" lang="ja-JP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　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　　　□全社的に実践している。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　　　□一部の職場で実践している。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　　　□今後おおいに「ヒューマンエラー防止」策を実践していきたい。</a:t>
                      </a:r>
                    </a:p>
                  </a:txBody>
                  <a:tcPr marL="36000" marR="36000" marT="36000" marB="360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0286" name="Line 2">
            <a:extLst>
              <a:ext uri="{FF2B5EF4-FFF2-40B4-BE49-F238E27FC236}">
                <a16:creationId xmlns:a16="http://schemas.microsoft.com/office/drawing/2014/main" id="{3FAC150A-725F-4695-B867-E89EA28A4767}"/>
              </a:ext>
            </a:extLst>
          </p:cNvPr>
          <p:cNvSpPr>
            <a:spLocks noChangeShapeType="1"/>
          </p:cNvSpPr>
          <p:nvPr/>
        </p:nvSpPr>
        <p:spPr bwMode="auto">
          <a:xfrm>
            <a:off x="217488" y="212725"/>
            <a:ext cx="6416675" cy="0"/>
          </a:xfrm>
          <a:prstGeom prst="line">
            <a:avLst/>
          </a:prstGeom>
          <a:noFill/>
          <a:ln w="57150" cmpd="thickThin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0287" name="Line 3">
            <a:extLst>
              <a:ext uri="{FF2B5EF4-FFF2-40B4-BE49-F238E27FC236}">
                <a16:creationId xmlns:a16="http://schemas.microsoft.com/office/drawing/2014/main" id="{7FB5CFFF-7187-4170-A959-166C4E569329}"/>
              </a:ext>
            </a:extLst>
          </p:cNvPr>
          <p:cNvSpPr>
            <a:spLocks noChangeShapeType="1"/>
          </p:cNvSpPr>
          <p:nvPr/>
        </p:nvSpPr>
        <p:spPr bwMode="auto">
          <a:xfrm>
            <a:off x="0" y="3711575"/>
            <a:ext cx="6858000" cy="0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0288" name="Line 65">
            <a:extLst>
              <a:ext uri="{FF2B5EF4-FFF2-40B4-BE49-F238E27FC236}">
                <a16:creationId xmlns:a16="http://schemas.microsoft.com/office/drawing/2014/main" id="{CAA8985C-144A-41D5-A645-57E46443246C}"/>
              </a:ext>
            </a:extLst>
          </p:cNvPr>
          <p:cNvSpPr>
            <a:spLocks noChangeShapeType="1"/>
          </p:cNvSpPr>
          <p:nvPr/>
        </p:nvSpPr>
        <p:spPr bwMode="auto">
          <a:xfrm>
            <a:off x="-4763" y="6770688"/>
            <a:ext cx="6858001" cy="0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0289" name="Text Box 91">
            <a:extLst>
              <a:ext uri="{FF2B5EF4-FFF2-40B4-BE49-F238E27FC236}">
                <a16:creationId xmlns:a16="http://schemas.microsoft.com/office/drawing/2014/main" id="{C3BBB1EB-F6CE-4624-857C-A2C1E1F1E0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88038" y="239713"/>
            <a:ext cx="912812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200" u="sng">
                <a:latin typeface="Arial" panose="020B0604020202020204" pitchFamily="34" charset="0"/>
                <a:ea typeface="HG丸ｺﾞｼｯｸM-PRO" panose="020F0600000000000000" pitchFamily="50" charset="-128"/>
              </a:rPr>
              <a:t>申込書③</a:t>
            </a:r>
          </a:p>
        </p:txBody>
      </p:sp>
      <p:graphicFrame>
        <p:nvGraphicFramePr>
          <p:cNvPr id="27786" name="Group 138">
            <a:extLst>
              <a:ext uri="{FF2B5EF4-FFF2-40B4-BE49-F238E27FC236}">
                <a16:creationId xmlns:a16="http://schemas.microsoft.com/office/drawing/2014/main" id="{300B7C3C-2DFB-4B1B-B6ED-565ED9631C7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09023441"/>
              </p:ext>
            </p:extLst>
          </p:nvPr>
        </p:nvGraphicFramePr>
        <p:xfrm>
          <a:off x="374650" y="690563"/>
          <a:ext cx="6119813" cy="2800350"/>
        </p:xfrm>
        <a:graphic>
          <a:graphicData uri="http://schemas.openxmlformats.org/drawingml/2006/table">
            <a:tbl>
              <a:tblPr/>
              <a:tblGrid>
                <a:gridCol w="8921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479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048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2396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048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461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64027">
                <a:tc gridSpan="6"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参加申込№３　　　　　　　　　　　　　　　　　　　</a:t>
                      </a:r>
                      <a:r>
                        <a:rPr kumimoji="1" lang="en-US" altLang="ja-JP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※</a:t>
                      </a:r>
                      <a:r>
                        <a:rPr kumimoji="1" lang="ja-JP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該当項目は■にしてください。</a:t>
                      </a:r>
                      <a:endParaRPr kumimoji="1" lang="ja-JP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36000" marR="36000" marT="36000" marB="360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4027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参加者氏名</a:t>
                      </a:r>
                    </a:p>
                  </a:txBody>
                  <a:tcPr marL="36000" marR="36000" marT="36000" marB="360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性別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□男性　□女性　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年齢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6054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役　割</a:t>
                      </a:r>
                    </a:p>
                  </a:txBody>
                  <a:tcPr marL="36000" marR="36000" marT="36000" marB="360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>
                        <a:alpha val="50000"/>
                      </a:srgbClr>
                    </a:solidFill>
                  </a:tcPr>
                </a:tc>
                <a:tc gridSpan="5"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 □管理監督者　□推進者　□リーダー　□事務局　□メンバー　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 □その他（　　　　　　　　　　）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16242">
                <a:tc gridSpan="6"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１．貴社での品質改善への取り組みは、どういう点に重点をおいていますか？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　　　□技術的または信頼性向上への品質改善に取り組んでいる。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　　　□ヒューマンエラー不具合の低減活動に取り組んでいる。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　　　□品質向上に対する社員の動機付けに取り組んでいる。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２．職場にて「ヒューマンエラー防止」の考え方を実践していますか？</a:t>
                      </a:r>
                      <a:r>
                        <a:rPr kumimoji="1" lang="ja-JP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　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　　　□全社的に実践している。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　　　□一部の職場で実践している。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　　　□今後おおいに「ヒューマンエラー防止」策を実践していきたい。</a:t>
                      </a:r>
                    </a:p>
                  </a:txBody>
                  <a:tcPr marL="36000" marR="36000" marT="36000" marB="360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標準デザイン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2281</TotalTime>
  <Words>450</Words>
  <Application>Microsoft Office PowerPoint</Application>
  <PresentationFormat>A4 210 x 297 mm</PresentationFormat>
  <Paragraphs>211</Paragraphs>
  <Slides>5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5</vt:i4>
      </vt:variant>
    </vt:vector>
  </HeadingPairs>
  <TitlesOfParts>
    <vt:vector size="10" baseType="lpstr">
      <vt:lpstr>HG丸ｺﾞｼｯｸM-PRO</vt:lpstr>
      <vt:lpstr>ＭＳ Ｐゴシック</vt:lpstr>
      <vt:lpstr>Arial</vt:lpstr>
      <vt:lpstr>Calibri</vt:lpstr>
      <vt:lpstr>標準デザイン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村石敬雄</dc:creator>
  <cp:lastModifiedBy>猪股　修</cp:lastModifiedBy>
  <cp:revision>115</cp:revision>
  <cp:lastPrinted>2019-09-19T01:43:28Z</cp:lastPrinted>
  <dcterms:created xsi:type="dcterms:W3CDTF">2003-09-15T02:03:17Z</dcterms:created>
  <dcterms:modified xsi:type="dcterms:W3CDTF">2019-09-19T01:54:19Z</dcterms:modified>
</cp:coreProperties>
</file>